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1"/>
  </p:notesMasterIdLst>
  <p:sldIdLst>
    <p:sldId id="256" r:id="rId2"/>
    <p:sldId id="258" r:id="rId3"/>
    <p:sldId id="260" r:id="rId4"/>
    <p:sldId id="281" r:id="rId5"/>
    <p:sldId id="259" r:id="rId6"/>
    <p:sldId id="261" r:id="rId7"/>
    <p:sldId id="282" r:id="rId8"/>
    <p:sldId id="283" r:id="rId9"/>
    <p:sldId id="285" r:id="rId10"/>
    <p:sldId id="286" r:id="rId11"/>
    <p:sldId id="287" r:id="rId12"/>
    <p:sldId id="289" r:id="rId13"/>
    <p:sldId id="299" r:id="rId14"/>
    <p:sldId id="262" r:id="rId15"/>
    <p:sldId id="290" r:id="rId16"/>
    <p:sldId id="266" r:id="rId17"/>
    <p:sldId id="268" r:id="rId18"/>
    <p:sldId id="269" r:id="rId19"/>
    <p:sldId id="274" r:id="rId20"/>
    <p:sldId id="263" r:id="rId21"/>
    <p:sldId id="265" r:id="rId22"/>
    <p:sldId id="291" r:id="rId23"/>
    <p:sldId id="292" r:id="rId24"/>
    <p:sldId id="293" r:id="rId25"/>
    <p:sldId id="294" r:id="rId26"/>
    <p:sldId id="295" r:id="rId27"/>
    <p:sldId id="296" r:id="rId28"/>
    <p:sldId id="297" r:id="rId29"/>
    <p:sldId id="298" r:id="rId30"/>
    <p:sldId id="275" r:id="rId31"/>
    <p:sldId id="270" r:id="rId32"/>
    <p:sldId id="280" r:id="rId33"/>
    <p:sldId id="271" r:id="rId34"/>
    <p:sldId id="288" r:id="rId35"/>
    <p:sldId id="276" r:id="rId36"/>
    <p:sldId id="277" r:id="rId37"/>
    <p:sldId id="278" r:id="rId38"/>
    <p:sldId id="279" r:id="rId39"/>
    <p:sldId id="257" r:id="rId4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05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818"/>
    <p:restoredTop sz="98982" autoAdjust="0"/>
  </p:normalViewPr>
  <p:slideViewPr>
    <p:cSldViewPr snapToGrid="0" snapToObjects="1">
      <p:cViewPr>
        <p:scale>
          <a:sx n="100" d="100"/>
          <a:sy n="100" d="100"/>
        </p:scale>
        <p:origin x="-168" y="-8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notesMaster" Target="notesMasters/notesMaster1.xml"/><Relationship Id="rId42" Type="http://schemas.openxmlformats.org/officeDocument/2006/relationships/printerSettings" Target="printerSettings/printerSettings1.bin"/><Relationship Id="rId43" Type="http://schemas.openxmlformats.org/officeDocument/2006/relationships/presProps" Target="presProps.xml"/><Relationship Id="rId44" Type="http://schemas.openxmlformats.org/officeDocument/2006/relationships/viewProps" Target="viewProps.xml"/><Relationship Id="rId4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A470C6-2CE1-9148-8FC1-863B29B7D3AD}" type="datetimeFigureOut">
              <a:rPr lang="en-US" smtClean="0"/>
              <a:t>2/9/17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18DAD2-5E2D-864A-B632-F20383D4DE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736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7DA4B-4B7C-F341-9967-619313416778}" type="datetimeFigureOut">
              <a:rPr lang="en-US" smtClean="0"/>
              <a:t>2/9/17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A3669E-124E-E544-BB41-0DF99D719C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7301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7DA4B-4B7C-F341-9967-619313416778}" type="datetimeFigureOut">
              <a:rPr lang="en-US" smtClean="0"/>
              <a:t>2/9/17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A3669E-124E-E544-BB41-0DF99D719C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58450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7DA4B-4B7C-F341-9967-619313416778}" type="datetimeFigureOut">
              <a:rPr lang="en-US" smtClean="0"/>
              <a:t>2/9/17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A3669E-124E-E544-BB41-0DF99D719C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7981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7DA4B-4B7C-F341-9967-619313416778}" type="datetimeFigureOut">
              <a:rPr lang="en-US" smtClean="0"/>
              <a:t>2/9/17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A3669E-124E-E544-BB41-0DF99D719C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4844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7DA4B-4B7C-F341-9967-619313416778}" type="datetimeFigureOut">
              <a:rPr lang="en-US" smtClean="0"/>
              <a:t>2/9/17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A3669E-124E-E544-BB41-0DF99D719C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2677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7DA4B-4B7C-F341-9967-619313416778}" type="datetimeFigureOut">
              <a:rPr lang="en-US" smtClean="0"/>
              <a:t>2/9/17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A3669E-124E-E544-BB41-0DF99D719C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359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7DA4B-4B7C-F341-9967-619313416778}" type="datetimeFigureOut">
              <a:rPr lang="en-US" smtClean="0"/>
              <a:t>2/9/17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A3669E-124E-E544-BB41-0DF99D719C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7474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7DA4B-4B7C-F341-9967-619313416778}" type="datetimeFigureOut">
              <a:rPr lang="en-US" smtClean="0"/>
              <a:t>2/9/17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A3669E-124E-E544-BB41-0DF99D719C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5982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7DA4B-4B7C-F341-9967-619313416778}" type="datetimeFigureOut">
              <a:rPr lang="en-US" smtClean="0"/>
              <a:t>2/9/17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A3669E-124E-E544-BB41-0DF99D719C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1010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7DA4B-4B7C-F341-9967-619313416778}" type="datetimeFigureOut">
              <a:rPr lang="en-US" smtClean="0"/>
              <a:t>2/9/17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A3669E-124E-E544-BB41-0DF99D719C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195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7DA4B-4B7C-F341-9967-619313416778}" type="datetimeFigureOut">
              <a:rPr lang="en-US" smtClean="0"/>
              <a:t>2/9/17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A3669E-124E-E544-BB41-0DF99D719C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9216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F7DA4B-4B7C-F341-9967-619313416778}" type="datetimeFigureOut">
              <a:rPr lang="en-US" smtClean="0"/>
              <a:t>2/9/17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A3669E-124E-E544-BB41-0DF99D719C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9963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20.png"/><Relationship Id="rId8" Type="http://schemas.openxmlformats.org/officeDocument/2006/relationships/image" Target="../media/image21.png"/><Relationship Id="rId9" Type="http://schemas.openxmlformats.org/officeDocument/2006/relationships/image" Target="../media/image22.png"/><Relationship Id="rId10" Type="http://schemas.openxmlformats.org/officeDocument/2006/relationships/image" Target="../media/image23.png"/><Relationship Id="rId11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emf"/><Relationship Id="rId3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emf"/><Relationship Id="rId3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4" Type="http://schemas.openxmlformats.org/officeDocument/2006/relationships/image" Target="../media/image3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9.emf"/><Relationship Id="rId5" Type="http://schemas.openxmlformats.org/officeDocument/2006/relationships/image" Target="../media/image3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4" Type="http://schemas.openxmlformats.org/officeDocument/2006/relationships/image" Target="../media/image31.emf"/><Relationship Id="rId5" Type="http://schemas.openxmlformats.org/officeDocument/2006/relationships/image" Target="../media/image3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3" Type="http://schemas.openxmlformats.org/officeDocument/2006/relationships/image" Target="../media/image33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plumed.org/" TargetMode="External"/><Relationship Id="rId3" Type="http://schemas.openxmlformats.org/officeDocument/2006/relationships/hyperlink" Target="http://dx.doi.org/10.1016/0021-9991(77)90121-8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emf"/><Relationship Id="rId3" Type="http://schemas.openxmlformats.org/officeDocument/2006/relationships/image" Target="../media/image9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Enhanced Sampling Methods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 </a:t>
            </a:r>
            <a:r>
              <a:rPr lang="en-US" dirty="0"/>
              <a:t>B</a:t>
            </a:r>
            <a:r>
              <a:rPr lang="en-US" dirty="0" smtClean="0"/>
              <a:t>rief </a:t>
            </a:r>
            <a:r>
              <a:rPr lang="en-US" dirty="0"/>
              <a:t>I</a:t>
            </a:r>
            <a:r>
              <a:rPr lang="en-US" dirty="0" smtClean="0"/>
              <a:t>ntroduction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26929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Umbrella Sampling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83117" y="1600200"/>
            <a:ext cx="5977765" cy="4525963"/>
          </a:xfrm>
        </p:spPr>
      </p:pic>
      <p:sp>
        <p:nvSpPr>
          <p:cNvPr id="5" name="Rectangle 4"/>
          <p:cNvSpPr/>
          <p:nvPr/>
        </p:nvSpPr>
        <p:spPr>
          <a:xfrm>
            <a:off x="1955799" y="6475055"/>
            <a:ext cx="582930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http://</a:t>
            </a:r>
            <a:r>
              <a:rPr lang="en-US" sz="1000" dirty="0" err="1"/>
              <a:t>www.bevanlab.biochem.vt.edu</a:t>
            </a:r>
            <a:r>
              <a:rPr lang="en-US" sz="1000" dirty="0"/>
              <a:t>/Pages/Personal/</a:t>
            </a:r>
            <a:r>
              <a:rPr lang="en-US" sz="1000" dirty="0" err="1"/>
              <a:t>justin</a:t>
            </a:r>
            <a:r>
              <a:rPr lang="en-US" sz="1000" dirty="0"/>
              <a:t>/</a:t>
            </a:r>
            <a:r>
              <a:rPr lang="en-US" sz="1000" dirty="0" err="1"/>
              <a:t>gmx</a:t>
            </a:r>
            <a:r>
              <a:rPr lang="en-US" sz="1000" dirty="0"/>
              <a:t>-tutorials/umbrella/Images/</a:t>
            </a:r>
            <a:r>
              <a:rPr lang="en-US" sz="1000" dirty="0" err="1"/>
              <a:t>histo.jpg</a:t>
            </a:r>
            <a:endParaRPr lang="en-US" sz="1000" dirty="0"/>
          </a:p>
        </p:txBody>
      </p:sp>
      <p:sp>
        <p:nvSpPr>
          <p:cNvPr id="7" name="Rectangle 6"/>
          <p:cNvSpPr/>
          <p:nvPr/>
        </p:nvSpPr>
        <p:spPr>
          <a:xfrm>
            <a:off x="1968500" y="5765799"/>
            <a:ext cx="5473700" cy="3603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CV (s)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173301" y="2298700"/>
            <a:ext cx="483709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After a series of simulations, we get something like this. Windows are run for equal time, so counts correlate directly to probability. </a:t>
            </a:r>
          </a:p>
          <a:p>
            <a:r>
              <a:rPr lang="en-US" dirty="0" smtClean="0"/>
              <a:t>	 Each window is defined by: </a:t>
            </a:r>
          </a:p>
          <a:p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dirty="0" err="1" smtClean="0"/>
              <a:t>P</a:t>
            </a:r>
            <a:r>
              <a:rPr lang="en-US" baseline="-25000" dirty="0" err="1" smtClean="0"/>
              <a:t>target+bias</a:t>
            </a:r>
            <a:r>
              <a:rPr lang="en-US" dirty="0" smtClean="0"/>
              <a:t> </a:t>
            </a:r>
            <a:r>
              <a:rPr lang="en-US" dirty="0"/>
              <a:t>= </a:t>
            </a:r>
            <a:r>
              <a:rPr lang="en-US" dirty="0" err="1"/>
              <a:t>exp</a:t>
            </a:r>
            <a:r>
              <a:rPr lang="en-US" dirty="0"/>
              <a:t>(-β(</a:t>
            </a:r>
            <a:r>
              <a:rPr lang="en-US" dirty="0" err="1"/>
              <a:t>F+V</a:t>
            </a:r>
            <a:r>
              <a:rPr lang="en-US" baseline="-25000" dirty="0" err="1"/>
              <a:t>Bias</a:t>
            </a:r>
            <a:r>
              <a:rPr lang="en-US" dirty="0"/>
              <a:t>))</a:t>
            </a:r>
          </a:p>
          <a:p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244600" y="1600200"/>
            <a:ext cx="6845300" cy="45259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</a:rPr>
              <a:t>So what? How does this </a:t>
            </a:r>
            <a:r>
              <a:rPr lang="en-US" sz="3200" dirty="0" err="1" smtClean="0">
                <a:solidFill>
                  <a:schemeClr val="tx1"/>
                </a:solidFill>
              </a:rPr>
              <a:t>help?</a:t>
            </a:r>
            <a:r>
              <a:rPr lang="en-US" sz="3200" dirty="0" err="1" smtClean="0"/>
              <a:t>f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2058940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Umbrella Sampling Reweighting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We have sampled the full system and have </a:t>
            </a:r>
            <a:r>
              <a:rPr lang="en-US" dirty="0" err="1" smtClean="0"/>
              <a:t>P</a:t>
            </a:r>
            <a:r>
              <a:rPr lang="en-US" baseline="-25000" dirty="0" err="1" smtClean="0"/>
              <a:t>target+bias</a:t>
            </a:r>
            <a:r>
              <a:rPr lang="en-US" dirty="0" smtClean="0"/>
              <a:t> = </a:t>
            </a:r>
            <a:r>
              <a:rPr lang="en-US" dirty="0" err="1" smtClean="0"/>
              <a:t>exp</a:t>
            </a:r>
            <a:r>
              <a:rPr lang="en-US" dirty="0" smtClean="0"/>
              <a:t>(-(</a:t>
            </a:r>
            <a:r>
              <a:rPr lang="en-US" dirty="0" err="1" smtClean="0"/>
              <a:t>F+V</a:t>
            </a:r>
            <a:r>
              <a:rPr lang="en-US" baseline="-25000" dirty="0" err="1" smtClean="0"/>
              <a:t>Bias</a:t>
            </a:r>
            <a:r>
              <a:rPr lang="en-US" dirty="0" smtClean="0"/>
              <a:t>)/</a:t>
            </a:r>
            <a:r>
              <a:rPr lang="en-US" dirty="0" err="1" smtClean="0"/>
              <a:t>k</a:t>
            </a:r>
            <a:r>
              <a:rPr lang="en-US" baseline="-25000" dirty="0" err="1" smtClean="0"/>
              <a:t>B</a:t>
            </a:r>
            <a:r>
              <a:rPr lang="en-US" dirty="0" err="1" smtClean="0"/>
              <a:t>T</a:t>
            </a:r>
            <a:r>
              <a:rPr lang="en-US" dirty="0" smtClean="0"/>
              <a:t>) for all CV values.</a:t>
            </a:r>
          </a:p>
          <a:p>
            <a:pPr lvl="1"/>
            <a:r>
              <a:rPr lang="en-US" dirty="0" smtClean="0"/>
              <a:t>But remember </a:t>
            </a:r>
            <a:r>
              <a:rPr lang="en-US" dirty="0" err="1" smtClean="0"/>
              <a:t>V</a:t>
            </a:r>
            <a:r>
              <a:rPr lang="en-US" baseline="-25000" dirty="0" err="1"/>
              <a:t>B</a:t>
            </a:r>
            <a:r>
              <a:rPr lang="en-US" baseline="-25000" dirty="0" err="1" smtClean="0"/>
              <a:t>ias</a:t>
            </a:r>
            <a:r>
              <a:rPr lang="en-US" baseline="-25000" dirty="0" smtClean="0"/>
              <a:t> </a:t>
            </a:r>
            <a:r>
              <a:rPr lang="en-US" dirty="0" smtClean="0"/>
              <a:t>is a static </a:t>
            </a:r>
            <a:r>
              <a:rPr lang="en-US" dirty="0" smtClean="0"/>
              <a:t>bias </a:t>
            </a:r>
            <a:r>
              <a:rPr lang="en-US" dirty="0" smtClean="0"/>
              <a:t>that we introduced for each frame</a:t>
            </a:r>
          </a:p>
          <a:p>
            <a:pPr lvl="1"/>
            <a:r>
              <a:rPr lang="en-US" dirty="0" smtClean="0"/>
              <a:t>Therefore we know the value of </a:t>
            </a:r>
            <a:r>
              <a:rPr lang="en-US" dirty="0" err="1" smtClean="0"/>
              <a:t>V</a:t>
            </a:r>
            <a:r>
              <a:rPr lang="en-US" baseline="-25000" dirty="0" err="1" smtClean="0"/>
              <a:t>bias</a:t>
            </a:r>
            <a:r>
              <a:rPr lang="en-US" dirty="0" smtClean="0"/>
              <a:t> at each CV value! </a:t>
            </a:r>
          </a:p>
          <a:p>
            <a:pPr lvl="2"/>
            <a:r>
              <a:rPr lang="en-US" dirty="0" smtClean="0"/>
              <a:t>Lets say w(s) = </a:t>
            </a:r>
            <a:r>
              <a:rPr lang="en-US" dirty="0" err="1" smtClean="0"/>
              <a:t>exp</a:t>
            </a:r>
            <a:r>
              <a:rPr lang="en-US" dirty="0" smtClean="0"/>
              <a:t>(</a:t>
            </a:r>
            <a:r>
              <a:rPr lang="en-US" dirty="0" err="1" smtClean="0"/>
              <a:t>V</a:t>
            </a:r>
            <a:r>
              <a:rPr lang="en-US" baseline="-25000" dirty="0" err="1" smtClean="0"/>
              <a:t>bias</a:t>
            </a:r>
            <a:r>
              <a:rPr lang="en-US" dirty="0" smtClean="0"/>
              <a:t>(s)/</a:t>
            </a:r>
            <a:r>
              <a:rPr lang="en-US" dirty="0" err="1" smtClean="0"/>
              <a:t>k</a:t>
            </a:r>
            <a:r>
              <a:rPr lang="en-US" baseline="-25000" dirty="0" err="1" smtClean="0"/>
              <a:t>B</a:t>
            </a:r>
            <a:r>
              <a:rPr lang="en-US" dirty="0" err="1" smtClean="0"/>
              <a:t>T</a:t>
            </a:r>
            <a:r>
              <a:rPr lang="en-US" dirty="0" smtClean="0"/>
              <a:t>)</a:t>
            </a:r>
          </a:p>
          <a:p>
            <a:r>
              <a:rPr lang="en-US" dirty="0" smtClean="0"/>
              <a:t>Reweighting</a:t>
            </a:r>
          </a:p>
          <a:p>
            <a:pPr lvl="1"/>
            <a:r>
              <a:rPr lang="en-US" dirty="0" err="1"/>
              <a:t>P</a:t>
            </a:r>
            <a:r>
              <a:rPr lang="en-US" baseline="-25000" dirty="0" err="1"/>
              <a:t>target+bias</a:t>
            </a:r>
            <a:r>
              <a:rPr lang="en-US" dirty="0"/>
              <a:t> = </a:t>
            </a:r>
            <a:r>
              <a:rPr lang="en-US" dirty="0" err="1"/>
              <a:t>exp</a:t>
            </a:r>
            <a:r>
              <a:rPr lang="en-US" dirty="0"/>
              <a:t>(-(</a:t>
            </a:r>
            <a:r>
              <a:rPr lang="en-US" dirty="0" err="1"/>
              <a:t>F+V</a:t>
            </a:r>
            <a:r>
              <a:rPr lang="en-US" baseline="-25000" dirty="0" err="1"/>
              <a:t>Bias</a:t>
            </a:r>
            <a:r>
              <a:rPr lang="en-US" dirty="0"/>
              <a:t>)/</a:t>
            </a:r>
            <a:r>
              <a:rPr lang="en-US" dirty="0" err="1"/>
              <a:t>k</a:t>
            </a:r>
            <a:r>
              <a:rPr lang="en-US" baseline="-25000" dirty="0" err="1"/>
              <a:t>B</a:t>
            </a:r>
            <a:r>
              <a:rPr lang="en-US" dirty="0" err="1"/>
              <a:t>T</a:t>
            </a:r>
            <a:r>
              <a:rPr lang="en-US" dirty="0" smtClean="0"/>
              <a:t>)</a:t>
            </a:r>
          </a:p>
          <a:p>
            <a:pPr lvl="1"/>
            <a:r>
              <a:rPr lang="en-US" dirty="0" err="1"/>
              <a:t>P</a:t>
            </a:r>
            <a:r>
              <a:rPr lang="en-US" baseline="-25000" dirty="0" err="1"/>
              <a:t>target+bias</a:t>
            </a:r>
            <a:r>
              <a:rPr lang="en-US" baseline="-25000" dirty="0"/>
              <a:t> </a:t>
            </a:r>
            <a:r>
              <a:rPr lang="en-US" dirty="0"/>
              <a:t>(s) * w(s</a:t>
            </a:r>
            <a:r>
              <a:rPr lang="en-US" dirty="0" smtClean="0"/>
              <a:t>) = </a:t>
            </a:r>
            <a:r>
              <a:rPr lang="en-US" dirty="0" smtClean="0"/>
              <a:t> </a:t>
            </a:r>
            <a:r>
              <a:rPr lang="en-US" dirty="0" err="1"/>
              <a:t>exp</a:t>
            </a:r>
            <a:r>
              <a:rPr lang="en-US" dirty="0"/>
              <a:t>(-(</a:t>
            </a:r>
            <a:r>
              <a:rPr lang="en-US" dirty="0" smtClean="0"/>
              <a:t>F)/</a:t>
            </a:r>
            <a:r>
              <a:rPr lang="en-US" dirty="0" err="1"/>
              <a:t>k</a:t>
            </a:r>
            <a:r>
              <a:rPr lang="en-US" baseline="-25000" dirty="0" err="1"/>
              <a:t>B</a:t>
            </a:r>
            <a:r>
              <a:rPr lang="en-US" dirty="0" err="1"/>
              <a:t>T</a:t>
            </a:r>
            <a:r>
              <a:rPr lang="en-US" dirty="0" smtClean="0"/>
              <a:t>) </a:t>
            </a:r>
            <a:r>
              <a:rPr lang="en-US" dirty="0" smtClean="0"/>
              <a:t>=</a:t>
            </a:r>
            <a:r>
              <a:rPr lang="en-US" dirty="0" err="1"/>
              <a:t>P</a:t>
            </a:r>
            <a:r>
              <a:rPr lang="en-US" baseline="-25000" dirty="0" err="1"/>
              <a:t>target</a:t>
            </a:r>
            <a:r>
              <a:rPr lang="en-US" dirty="0"/>
              <a:t> </a:t>
            </a:r>
            <a:endParaRPr lang="en-US" dirty="0" smtClean="0"/>
          </a:p>
          <a:p>
            <a:pPr lvl="1"/>
            <a:r>
              <a:rPr lang="en-US" dirty="0" smtClean="0"/>
              <a:t>F(s) = -</a:t>
            </a:r>
            <a:r>
              <a:rPr lang="en-US" dirty="0" err="1" smtClean="0"/>
              <a:t>k</a:t>
            </a:r>
            <a:r>
              <a:rPr lang="en-US" baseline="-25000" dirty="0" err="1" smtClean="0"/>
              <a:t>B</a:t>
            </a:r>
            <a:r>
              <a:rPr lang="en-US" dirty="0" err="1" smtClean="0"/>
              <a:t>T</a:t>
            </a:r>
            <a:r>
              <a:rPr lang="en-US" dirty="0" smtClean="0"/>
              <a:t> ln(P(s))</a:t>
            </a:r>
          </a:p>
          <a:p>
            <a:pPr lvl="1"/>
            <a:r>
              <a:rPr lang="en-US" dirty="0" smtClean="0"/>
              <a:t>WHAM is the common method to perform this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83821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596900"/>
            <a:ext cx="3810000" cy="4775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Umbrella Recap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946400"/>
            <a:ext cx="8229600" cy="3078163"/>
          </a:xfrm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en-US" dirty="0" smtClean="0"/>
              <a:t>Introduce static bias in a series of simulations to force our system out of low energy wells</a:t>
            </a:r>
          </a:p>
          <a:p>
            <a:r>
              <a:rPr lang="en-US" dirty="0" smtClean="0"/>
              <a:t>Use knowledge of the bias we applied to recover the true underlying probability distribution </a:t>
            </a:r>
            <a:r>
              <a:rPr lang="en-US" dirty="0" smtClean="0">
                <a:sym typeface="Wingdings"/>
              </a:rPr>
              <a:t> Free energy 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3039971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Switching Gears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Questions</a:t>
            </a:r>
          </a:p>
          <a:p>
            <a:endParaRPr lang="en-US" dirty="0"/>
          </a:p>
          <a:p>
            <a:r>
              <a:rPr lang="en-US" dirty="0" smtClean="0"/>
              <a:t>Break?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51683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Metadynamics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Broad family of enhanced sampling methods</a:t>
            </a:r>
          </a:p>
          <a:p>
            <a:pPr lvl="1"/>
            <a:r>
              <a:rPr lang="en-US" dirty="0" smtClean="0"/>
              <a:t>Many different flavors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No longer static bias, evolves over </a:t>
            </a:r>
            <a:r>
              <a:rPr lang="en-US" dirty="0" smtClean="0"/>
              <a:t>time</a:t>
            </a:r>
          </a:p>
          <a:p>
            <a:pPr lvl="1"/>
            <a:endParaRPr lang="en-US" dirty="0" smtClean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965198" y="3117673"/>
            <a:ext cx="7349067" cy="1569660"/>
          </a:xfrm>
          <a:prstGeom prst="rect">
            <a:avLst/>
          </a:prstGeom>
          <a:solidFill>
            <a:schemeClr val="accent4">
              <a:lumMod val="75000"/>
            </a:schemeClr>
          </a:solidFill>
          <a:ln w="57150" cmpd="sng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400" u="sng" dirty="0" smtClean="0">
                <a:solidFill>
                  <a:schemeClr val="bg1"/>
                </a:solidFill>
              </a:rPr>
              <a:t>Key concept: </a:t>
            </a:r>
            <a:r>
              <a:rPr lang="en-US" sz="2400" dirty="0" smtClean="0">
                <a:solidFill>
                  <a:schemeClr val="bg1"/>
                </a:solidFill>
              </a:rPr>
              <a:t>Deposit a history dependent bias potential in the form of Gaussians, along a few key CVs to discourage the system from re-visiting previously explored phase space.</a:t>
            </a:r>
          </a:p>
        </p:txBody>
      </p:sp>
    </p:spTree>
    <p:extLst>
      <p:ext uri="{BB962C8B-B14F-4D97-AF65-F5344CB8AC3E}">
        <p14:creationId xmlns:p14="http://schemas.microsoft.com/office/powerpoint/2010/main" val="26681727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Metadynamics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Construct the bias on the fly </a:t>
            </a:r>
          </a:p>
          <a:p>
            <a:pPr lvl="1"/>
            <a:r>
              <a:rPr lang="en-US" dirty="0" smtClean="0"/>
              <a:t>Every n # steps we drop a small amount of bias at our current CV location</a:t>
            </a:r>
          </a:p>
          <a:p>
            <a:pPr lvl="1"/>
            <a:r>
              <a:rPr lang="en-US" dirty="0" smtClean="0"/>
              <a:t>Bias is in the form of energy as a function of CVs</a:t>
            </a:r>
          </a:p>
          <a:p>
            <a:pPr lvl="1"/>
            <a:r>
              <a:rPr lang="en-US" dirty="0" smtClean="0"/>
              <a:t>By raising the energy (via the bias), we decrease the probability of sampling it again</a:t>
            </a:r>
          </a:p>
          <a:p>
            <a:pPr lvl="1"/>
            <a:r>
              <a:rPr lang="en-US" dirty="0" smtClean="0"/>
              <a:t>Encouraging our system to sample other areas without bias</a:t>
            </a:r>
          </a:p>
          <a:p>
            <a:r>
              <a:rPr lang="en-US" dirty="0" smtClean="0"/>
              <a:t>Bias builds throughout simulation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1794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Walkthrough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Underlying potential</a:t>
            </a:r>
            <a:endParaRPr lang="en-US" dirty="0"/>
          </a:p>
        </p:txBody>
      </p:sp>
      <p:pic>
        <p:nvPicPr>
          <p:cNvPr id="4" name="Picture 3" descr="cospo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6533" y="2468563"/>
            <a:ext cx="5486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952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Walkthrough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Lets say we are at </a:t>
            </a:r>
            <a:r>
              <a:rPr lang="en-US" dirty="0"/>
              <a:t>S</a:t>
            </a:r>
            <a:r>
              <a:rPr lang="en-US" dirty="0" smtClean="0"/>
              <a:t>=</a:t>
            </a:r>
            <a:r>
              <a:rPr lang="en-US" dirty="0" smtClean="0"/>
              <a:t>0 when we want to deposit a hill.</a:t>
            </a:r>
            <a:endParaRPr lang="en-US" dirty="0"/>
          </a:p>
        </p:txBody>
      </p:sp>
      <p:pic>
        <p:nvPicPr>
          <p:cNvPr id="4" name="Picture 3" descr="cospo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6533" y="2807230"/>
            <a:ext cx="5486400" cy="3657600"/>
          </a:xfrm>
          <a:prstGeom prst="rect">
            <a:avLst/>
          </a:prstGeom>
        </p:spPr>
      </p:pic>
      <p:pic>
        <p:nvPicPr>
          <p:cNvPr id="5" name="Picture 4" descr="onehil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6533" y="2807230"/>
            <a:ext cx="5486400" cy="36576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504612" y="5952510"/>
            <a:ext cx="435429" cy="46653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7144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Walkthrough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88859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We have now changed the underlying energy landscape!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What our system now feels: </a:t>
            </a:r>
          </a:p>
          <a:p>
            <a:pPr lvl="1"/>
            <a:r>
              <a:rPr lang="en-US" dirty="0" smtClean="0"/>
              <a:t>V = </a:t>
            </a:r>
            <a:r>
              <a:rPr lang="en-US" dirty="0" err="1" smtClean="0"/>
              <a:t>V</a:t>
            </a:r>
            <a:r>
              <a:rPr lang="en-US" baseline="-25000" dirty="0" err="1" smtClean="0"/>
              <a:t>pot</a:t>
            </a:r>
            <a:r>
              <a:rPr lang="en-US" dirty="0" smtClean="0"/>
              <a:t> + </a:t>
            </a:r>
            <a:r>
              <a:rPr lang="en-US" dirty="0" err="1" smtClean="0"/>
              <a:t>V</a:t>
            </a:r>
            <a:r>
              <a:rPr lang="en-US" baseline="-25000" dirty="0" err="1" smtClean="0"/>
              <a:t>bias</a:t>
            </a:r>
            <a:r>
              <a:rPr lang="en-US" dirty="0"/>
              <a:t> </a:t>
            </a:r>
            <a:endParaRPr lang="en-US" dirty="0" smtClean="0"/>
          </a:p>
          <a:p>
            <a:pPr lvl="1"/>
            <a:r>
              <a:rPr lang="en-US" dirty="0" smtClean="0"/>
              <a:t>F </a:t>
            </a:r>
            <a:r>
              <a:rPr lang="en-US" dirty="0" smtClean="0"/>
              <a:t>= -</a:t>
            </a:r>
            <a:r>
              <a:rPr lang="en-US" dirty="0" err="1" smtClean="0"/>
              <a:t>dV</a:t>
            </a:r>
            <a:r>
              <a:rPr lang="en-US" dirty="0" smtClean="0"/>
              <a:t>/</a:t>
            </a:r>
            <a:r>
              <a:rPr lang="en-US" dirty="0" err="1" smtClean="0"/>
              <a:t>dS</a:t>
            </a:r>
            <a:endParaRPr lang="en-US" dirty="0" smtClean="0"/>
          </a:p>
        </p:txBody>
      </p:sp>
      <p:pic>
        <p:nvPicPr>
          <p:cNvPr id="7" name="Picture 6" descr="onehilles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94"/>
          <a:stretch/>
        </p:blipFill>
        <p:spPr>
          <a:xfrm>
            <a:off x="2692400" y="2360706"/>
            <a:ext cx="4285130" cy="265980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556001" y="2529256"/>
            <a:ext cx="27004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Gaussian centered at CV=0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95807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movieframe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513" y="855941"/>
            <a:ext cx="6355080" cy="5093208"/>
          </a:xfrm>
          <a:prstGeom prst="rect">
            <a:avLst/>
          </a:prstGeom>
        </p:spPr>
      </p:pic>
      <p:pic>
        <p:nvPicPr>
          <p:cNvPr id="26" name="Picture 25" descr="movieframe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513" y="855941"/>
            <a:ext cx="6355080" cy="5093208"/>
          </a:xfrm>
          <a:prstGeom prst="rect">
            <a:avLst/>
          </a:prstGeom>
        </p:spPr>
      </p:pic>
      <p:pic>
        <p:nvPicPr>
          <p:cNvPr id="27" name="Picture 26" descr="movieframe7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513" y="855941"/>
            <a:ext cx="6355080" cy="5093208"/>
          </a:xfrm>
          <a:prstGeom prst="rect">
            <a:avLst/>
          </a:prstGeom>
        </p:spPr>
      </p:pic>
      <p:pic>
        <p:nvPicPr>
          <p:cNvPr id="28" name="Picture 27" descr="movieframe12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513" y="855941"/>
            <a:ext cx="6355080" cy="5093208"/>
          </a:xfrm>
          <a:prstGeom prst="rect">
            <a:avLst/>
          </a:prstGeom>
        </p:spPr>
      </p:pic>
      <p:pic>
        <p:nvPicPr>
          <p:cNvPr id="29" name="Picture 28" descr="movieframe20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513" y="855941"/>
            <a:ext cx="6355080" cy="5093208"/>
          </a:xfrm>
          <a:prstGeom prst="rect">
            <a:avLst/>
          </a:prstGeom>
        </p:spPr>
      </p:pic>
      <p:pic>
        <p:nvPicPr>
          <p:cNvPr id="30" name="Picture 29" descr="movieframe30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513" y="855941"/>
            <a:ext cx="6355080" cy="5093208"/>
          </a:xfrm>
          <a:prstGeom prst="rect">
            <a:avLst/>
          </a:prstGeom>
        </p:spPr>
      </p:pic>
      <p:pic>
        <p:nvPicPr>
          <p:cNvPr id="31" name="Picture 30" descr="movieframe40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513" y="855941"/>
            <a:ext cx="6355080" cy="5093208"/>
          </a:xfrm>
          <a:prstGeom prst="rect">
            <a:avLst/>
          </a:prstGeom>
        </p:spPr>
      </p:pic>
      <p:pic>
        <p:nvPicPr>
          <p:cNvPr id="32" name="Picture 31" descr="movieframe48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513" y="855941"/>
            <a:ext cx="6355080" cy="5093208"/>
          </a:xfrm>
          <a:prstGeom prst="rect">
            <a:avLst/>
          </a:prstGeom>
        </p:spPr>
      </p:pic>
      <p:pic>
        <p:nvPicPr>
          <p:cNvPr id="33" name="Picture 32" descr="movieframe55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513" y="855941"/>
            <a:ext cx="6355080" cy="5093208"/>
          </a:xfrm>
          <a:prstGeom prst="rect">
            <a:avLst/>
          </a:prstGeom>
        </p:spPr>
      </p:pic>
      <p:pic>
        <p:nvPicPr>
          <p:cNvPr id="34" name="Picture 33" descr="movieframe56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513" y="855941"/>
            <a:ext cx="6355080" cy="509320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2608" y="6485390"/>
            <a:ext cx="58919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Graphic Courtesy of LimPy</a:t>
            </a:r>
            <a:r>
              <a:rPr lang="en-US" baseline="30000" dirty="0" smtClean="0"/>
              <a:t>3</a:t>
            </a:r>
            <a:r>
              <a:rPr lang="en-US" dirty="0" smtClean="0"/>
              <a:t> </a:t>
            </a:r>
            <a:r>
              <a:rPr lang="en-US" dirty="0"/>
              <a:t>http://</a:t>
            </a:r>
            <a:r>
              <a:rPr lang="en-US" dirty="0" err="1"/>
              <a:t>zenodo.org</a:t>
            </a:r>
            <a:r>
              <a:rPr lang="en-US" dirty="0"/>
              <a:t>/record/62068</a:t>
            </a:r>
          </a:p>
        </p:txBody>
      </p:sp>
    </p:spTree>
    <p:extLst>
      <p:ext uri="{BB962C8B-B14F-4D97-AF65-F5344CB8AC3E}">
        <p14:creationId xmlns:p14="http://schemas.microsoft.com/office/powerpoint/2010/main" val="39554509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At the end of this lecture you should be able to:</a:t>
            </a:r>
          </a:p>
          <a:p>
            <a:pPr lvl="1"/>
            <a:r>
              <a:rPr lang="en-US" dirty="0" smtClean="0"/>
              <a:t>Explain why we use enhanced sampling methods</a:t>
            </a:r>
          </a:p>
          <a:p>
            <a:pPr lvl="1"/>
            <a:r>
              <a:rPr lang="en-US" dirty="0" smtClean="0"/>
              <a:t>Explain what a collective variable is</a:t>
            </a:r>
          </a:p>
          <a:p>
            <a:pPr lvl="1"/>
            <a:r>
              <a:rPr lang="en-US" dirty="0" smtClean="0"/>
              <a:t>Qualitatively explain umbrella sampling is, how it works, and what it can yield</a:t>
            </a:r>
          </a:p>
          <a:p>
            <a:pPr lvl="1"/>
            <a:r>
              <a:rPr lang="en-US" dirty="0" smtClean="0"/>
              <a:t>Qualitatively explain what metadynamics is, how it works, and what it can yield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84521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Bias (</a:t>
            </a:r>
            <a:r>
              <a:rPr lang="en-US" dirty="0" err="1" smtClean="0"/>
              <a:t>V</a:t>
            </a:r>
            <a:r>
              <a:rPr lang="en-US" baseline="-25000" dirty="0" err="1" smtClean="0"/>
              <a:t>bias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ln>
            <a:solidFill>
              <a:srgbClr val="FFFFFF"/>
            </a:solidFill>
          </a:ln>
        </p:spPr>
        <p:txBody>
          <a:bodyPr>
            <a:normAutofit fontScale="92500" lnSpcReduction="20000"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>
                <a:solidFill>
                  <a:srgbClr val="FF0000"/>
                </a:solidFill>
              </a:rPr>
              <a:t>Function of time and CV (S). </a:t>
            </a:r>
          </a:p>
          <a:p>
            <a:r>
              <a:rPr lang="en-US" dirty="0" err="1" smtClean="0">
                <a:solidFill>
                  <a:srgbClr val="008000"/>
                </a:solidFill>
              </a:rPr>
              <a:t>i</a:t>
            </a:r>
            <a:r>
              <a:rPr lang="en-US" dirty="0" smtClean="0">
                <a:solidFill>
                  <a:srgbClr val="008000"/>
                </a:solidFill>
              </a:rPr>
              <a:t> refers to the CV (if multi-dimensional)</a:t>
            </a:r>
          </a:p>
          <a:p>
            <a:r>
              <a:rPr lang="en-US" dirty="0" smtClean="0">
                <a:solidFill>
                  <a:srgbClr val="0000FF"/>
                </a:solidFill>
              </a:rPr>
              <a:t>t’ refers only to times of depositions</a:t>
            </a:r>
          </a:p>
          <a:p>
            <a:endParaRPr lang="en-US" dirty="0">
              <a:solidFill>
                <a:srgbClr val="0000FF"/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</a:rPr>
              <a:t>*R  the actual coordinates</a:t>
            </a:r>
          </a:p>
        </p:txBody>
      </p:sp>
      <p:pic>
        <p:nvPicPr>
          <p:cNvPr id="4" name="Picture 3" descr="Screen Shot 2017-02-02 at 11.39.1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600200"/>
            <a:ext cx="7620000" cy="1816100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5" name="Oval 4"/>
          <p:cNvSpPr/>
          <p:nvPr/>
        </p:nvSpPr>
        <p:spPr>
          <a:xfrm>
            <a:off x="609600" y="1998133"/>
            <a:ext cx="1710267" cy="1032934"/>
          </a:xfrm>
          <a:prstGeom prst="ellipse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4538133" y="2810933"/>
            <a:ext cx="575734" cy="220134"/>
          </a:xfrm>
          <a:prstGeom prst="ellipse">
            <a:avLst/>
          </a:prstGeom>
          <a:noFill/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6434667" y="2726268"/>
            <a:ext cx="254000" cy="220134"/>
          </a:xfrm>
          <a:prstGeom prst="ellipse">
            <a:avLst/>
          </a:prstGeom>
          <a:noFill/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5283200" y="2269067"/>
            <a:ext cx="254000" cy="186266"/>
          </a:xfrm>
          <a:prstGeom prst="ellipse">
            <a:avLst/>
          </a:prstGeom>
          <a:noFill/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6400800" y="2269067"/>
            <a:ext cx="254000" cy="186266"/>
          </a:xfrm>
          <a:prstGeom prst="ellipse">
            <a:avLst/>
          </a:prstGeom>
          <a:noFill/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2607733" y="2810933"/>
            <a:ext cx="880534" cy="220134"/>
          </a:xfrm>
          <a:prstGeom prst="ellipse">
            <a:avLst/>
          </a:prstGeom>
          <a:noFill/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2590800" y="1964267"/>
            <a:ext cx="880534" cy="220134"/>
          </a:xfrm>
          <a:prstGeom prst="ellipse">
            <a:avLst/>
          </a:prstGeom>
          <a:noFill/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4977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Bias (</a:t>
            </a:r>
            <a:r>
              <a:rPr lang="en-US" dirty="0" err="1" smtClean="0"/>
              <a:t>V</a:t>
            </a:r>
            <a:r>
              <a:rPr lang="en-US" baseline="-25000" dirty="0" err="1" smtClean="0"/>
              <a:t>bias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572000" cy="4525963"/>
          </a:xfrm>
          <a:ln>
            <a:solidFill>
              <a:schemeClr val="bg1"/>
            </a:solidFill>
          </a:ln>
        </p:spPr>
        <p:txBody>
          <a:bodyPr>
            <a:normAutofit fontScale="70000" lnSpcReduction="20000"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r>
              <a:rPr lang="en-US" sz="3400" dirty="0" smtClean="0"/>
              <a:t>Gaussians are deposited every </a:t>
            </a:r>
            <a:r>
              <a:rPr lang="en-US" sz="3400" dirty="0" err="1" smtClean="0"/>
              <a:t>τ</a:t>
            </a:r>
            <a:r>
              <a:rPr lang="en-US" sz="3400" dirty="0" smtClean="0"/>
              <a:t>, centered at S(R(t)).</a:t>
            </a:r>
          </a:p>
          <a:p>
            <a:r>
              <a:rPr lang="en-US" sz="3400" dirty="0" smtClean="0">
                <a:solidFill>
                  <a:srgbClr val="FF0000"/>
                </a:solidFill>
              </a:rPr>
              <a:t>Gaussians height </a:t>
            </a:r>
            <a:r>
              <a:rPr lang="en-US" sz="3400" dirty="0" smtClean="0">
                <a:solidFill>
                  <a:srgbClr val="FF0000"/>
                </a:solidFill>
                <a:sym typeface="Wingdings"/>
              </a:rPr>
              <a:t></a:t>
            </a:r>
            <a:r>
              <a:rPr lang="en-US" sz="3400" dirty="0" smtClean="0">
                <a:solidFill>
                  <a:srgbClr val="FF0000"/>
                </a:solidFill>
              </a:rPr>
              <a:t> W </a:t>
            </a:r>
          </a:p>
          <a:p>
            <a:r>
              <a:rPr lang="en-US" sz="3400" dirty="0" smtClean="0">
                <a:solidFill>
                  <a:srgbClr val="008000"/>
                </a:solidFill>
              </a:rPr>
              <a:t>Gaussian width </a:t>
            </a:r>
            <a:r>
              <a:rPr lang="en-US" sz="3400" dirty="0" smtClean="0">
                <a:solidFill>
                  <a:srgbClr val="008000"/>
                </a:solidFill>
                <a:sym typeface="Wingdings"/>
              </a:rPr>
              <a:t></a:t>
            </a:r>
            <a:r>
              <a:rPr lang="en-US" sz="3400" dirty="0" smtClean="0">
                <a:solidFill>
                  <a:srgbClr val="008000"/>
                </a:solidFill>
              </a:rPr>
              <a:t> </a:t>
            </a:r>
            <a:r>
              <a:rPr lang="en-US" sz="3400" dirty="0" err="1" smtClean="0">
                <a:solidFill>
                  <a:srgbClr val="008000"/>
                </a:solidFill>
              </a:rPr>
              <a:t>σ</a:t>
            </a:r>
            <a:endParaRPr lang="en-US" sz="3400" dirty="0" smtClean="0">
              <a:solidFill>
                <a:srgbClr val="008000"/>
              </a:solidFill>
            </a:endParaRPr>
          </a:p>
          <a:p>
            <a:r>
              <a:rPr lang="en-US" sz="3400" dirty="0" err="1" smtClean="0"/>
              <a:t>Vbias</a:t>
            </a:r>
            <a:r>
              <a:rPr lang="en-US" sz="3400" dirty="0" smtClean="0"/>
              <a:t> is the sum of all deposited Gaussians with respect to location (S) at time (t)</a:t>
            </a:r>
            <a:endParaRPr lang="en-US" sz="3400" dirty="0"/>
          </a:p>
        </p:txBody>
      </p:sp>
      <p:pic>
        <p:nvPicPr>
          <p:cNvPr id="13" name="Picture 12" descr="Screen Shot 2017-02-02 at 11.39.1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600200"/>
            <a:ext cx="7620000" cy="1816100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14" name="Rectangle 13"/>
          <p:cNvSpPr/>
          <p:nvPr/>
        </p:nvSpPr>
        <p:spPr>
          <a:xfrm>
            <a:off x="0" y="6448860"/>
            <a:ext cx="88900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 smtClean="0"/>
              <a:t>https://</a:t>
            </a:r>
            <a:r>
              <a:rPr lang="en-US" sz="1000" dirty="0" err="1" smtClean="0"/>
              <a:t>upload.wikimedia.org</a:t>
            </a:r>
            <a:r>
              <a:rPr lang="en-US" sz="1000" dirty="0" smtClean="0"/>
              <a:t>/</a:t>
            </a:r>
            <a:r>
              <a:rPr lang="en-US" sz="1000" dirty="0" err="1" smtClean="0"/>
              <a:t>wikipedia</a:t>
            </a:r>
            <a:r>
              <a:rPr lang="en-US" sz="1000" dirty="0" smtClean="0"/>
              <a:t>/commons/thumb/7/74/</a:t>
            </a:r>
            <a:r>
              <a:rPr lang="en-US" sz="1000" dirty="0" err="1" smtClean="0"/>
              <a:t>Normal_Distribution_PDF.svg</a:t>
            </a:r>
            <a:r>
              <a:rPr lang="en-US" sz="1000" dirty="0" smtClean="0"/>
              <a:t>/360px-Normal_Distribution_PDF.svg.png</a:t>
            </a:r>
            <a:endParaRPr lang="en-US" sz="1000" dirty="0"/>
          </a:p>
        </p:txBody>
      </p:sp>
      <p:pic>
        <p:nvPicPr>
          <p:cNvPr id="17" name="Picture 16" descr="Gaussia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6134" y="3608741"/>
            <a:ext cx="3776134" cy="2517422"/>
          </a:xfrm>
          <a:prstGeom prst="rect">
            <a:avLst/>
          </a:prstGeom>
        </p:spPr>
      </p:pic>
      <p:sp>
        <p:nvSpPr>
          <p:cNvPr id="18" name="Oval 17"/>
          <p:cNvSpPr/>
          <p:nvPr/>
        </p:nvSpPr>
        <p:spPr>
          <a:xfrm>
            <a:off x="3268133" y="2150533"/>
            <a:ext cx="423334" cy="6096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6265333" y="2624667"/>
            <a:ext cx="270934" cy="254000"/>
          </a:xfrm>
          <a:prstGeom prst="ellipse">
            <a:avLst/>
          </a:prstGeom>
          <a:noFill/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1295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Constructing the bias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Lets deposit a hill every 10 steps</a:t>
            </a:r>
          </a:p>
          <a:p>
            <a:endParaRPr lang="en-US" dirty="0"/>
          </a:p>
          <a:p>
            <a:r>
              <a:rPr lang="en-US" dirty="0" smtClean="0"/>
              <a:t>Height (W) of 0.25</a:t>
            </a:r>
          </a:p>
          <a:p>
            <a:endParaRPr lang="en-US" dirty="0"/>
          </a:p>
          <a:p>
            <a:r>
              <a:rPr lang="en-US" dirty="0" smtClean="0"/>
              <a:t>Sigma of 0.1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39614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Initial System</a:t>
            </a:r>
            <a:endParaRPr lang="en-US" dirty="0"/>
          </a:p>
        </p:txBody>
      </p:sp>
      <p:pic>
        <p:nvPicPr>
          <p:cNvPr id="4" name="Content Placeholder 3" descr="s1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610" r="-10610"/>
          <a:stretch>
            <a:fillRect/>
          </a:stretch>
        </p:blipFill>
        <p:spPr>
          <a:xfrm>
            <a:off x="342900" y="2184400"/>
            <a:ext cx="8229600" cy="4525963"/>
          </a:xfrm>
        </p:spPr>
      </p:pic>
      <p:pic>
        <p:nvPicPr>
          <p:cNvPr id="5" name="Picture 4" descr="Screen Shot 2017-02-02 at 11.39.16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1227899"/>
            <a:ext cx="6121400" cy="1458934"/>
          </a:xfrm>
          <a:prstGeom prst="rect">
            <a:avLst/>
          </a:prstGeom>
          <a:ln>
            <a:solidFill>
              <a:srgbClr val="000000"/>
            </a:solidFill>
          </a:ln>
        </p:spPr>
      </p:pic>
      <p:cxnSp>
        <p:nvCxnSpPr>
          <p:cNvPr id="7" name="Straight Connector 6"/>
          <p:cNvCxnSpPr/>
          <p:nvPr/>
        </p:nvCxnSpPr>
        <p:spPr>
          <a:xfrm>
            <a:off x="4521200" y="1549400"/>
            <a:ext cx="304800" cy="8763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>
            <a:off x="4394200" y="1549400"/>
            <a:ext cx="546100" cy="8763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670800" y="1549400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Only 1 CV</a:t>
            </a:r>
          </a:p>
        </p:txBody>
      </p:sp>
    </p:spTree>
    <p:extLst>
      <p:ext uri="{BB962C8B-B14F-4D97-AF65-F5344CB8AC3E}">
        <p14:creationId xmlns:p14="http://schemas.microsoft.com/office/powerpoint/2010/main" val="18226070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10 steps in</a:t>
            </a:r>
            <a:r>
              <a:rPr lang="mr-IN" dirty="0" smtClean="0"/>
              <a:t>…</a:t>
            </a:r>
            <a:endParaRPr lang="en-US" dirty="0"/>
          </a:p>
        </p:txBody>
      </p:sp>
      <p:pic>
        <p:nvPicPr>
          <p:cNvPr id="4" name="Content Placeholder 3" descr="s2.pdf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0" r="7723"/>
          <a:stretch/>
        </p:blipFill>
        <p:spPr>
          <a:xfrm>
            <a:off x="139700" y="2698939"/>
            <a:ext cx="5070623" cy="3725863"/>
          </a:xfrm>
        </p:spPr>
      </p:pic>
      <p:sp>
        <p:nvSpPr>
          <p:cNvPr id="5" name="TextBox 4"/>
          <p:cNvSpPr txBox="1"/>
          <p:nvPr/>
        </p:nvSpPr>
        <p:spPr>
          <a:xfrm>
            <a:off x="5210323" y="3136900"/>
            <a:ext cx="37084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0 Hills deposited so far</a:t>
            </a:r>
          </a:p>
          <a:p>
            <a:endParaRPr lang="en-US" dirty="0"/>
          </a:p>
          <a:p>
            <a:r>
              <a:rPr lang="en-US" dirty="0" smtClean="0"/>
              <a:t>Current S value =  -0.5 </a:t>
            </a:r>
          </a:p>
          <a:p>
            <a:endParaRPr lang="en-US" dirty="0"/>
          </a:p>
          <a:p>
            <a:r>
              <a:rPr lang="en-US" dirty="0" smtClean="0"/>
              <a:t>Time = 10 steps</a:t>
            </a:r>
          </a:p>
          <a:p>
            <a:endParaRPr lang="en-US" dirty="0"/>
          </a:p>
          <a:p>
            <a:r>
              <a:rPr lang="en-US" dirty="0" smtClean="0"/>
              <a:t>Deposit Hill at S=-0.5</a:t>
            </a:r>
          </a:p>
          <a:p>
            <a:endParaRPr lang="en-US" dirty="0"/>
          </a:p>
          <a:p>
            <a:r>
              <a:rPr lang="en-US" dirty="0" err="1" smtClean="0"/>
              <a:t>V</a:t>
            </a:r>
            <a:r>
              <a:rPr lang="en-US" baseline="-25000" dirty="0" err="1" smtClean="0"/>
              <a:t>bias</a:t>
            </a:r>
            <a:r>
              <a:rPr lang="en-US" dirty="0" smtClean="0"/>
              <a:t>(-0.5,10) = </a:t>
            </a:r>
          </a:p>
          <a:p>
            <a:r>
              <a:rPr lang="en-US" dirty="0"/>
              <a:t>=</a:t>
            </a:r>
            <a:r>
              <a:rPr lang="en-US" dirty="0" smtClean="0"/>
              <a:t>0.25*</a:t>
            </a:r>
            <a:r>
              <a:rPr lang="en-US" dirty="0" err="1" smtClean="0"/>
              <a:t>exp</a:t>
            </a:r>
            <a:r>
              <a:rPr lang="en-US" dirty="0" smtClean="0"/>
              <a:t>(-(-0.5 - -0.5)</a:t>
            </a:r>
            <a:r>
              <a:rPr lang="en-US" baseline="30000" dirty="0" smtClean="0"/>
              <a:t>2</a:t>
            </a:r>
            <a:r>
              <a:rPr lang="en-US" dirty="0" smtClean="0"/>
              <a:t>/(2*0.1</a:t>
            </a:r>
            <a:r>
              <a:rPr lang="en-US" baseline="30000" dirty="0" smtClean="0"/>
              <a:t>2</a:t>
            </a:r>
            <a:r>
              <a:rPr lang="en-US" dirty="0" smtClean="0"/>
              <a:t>))= 0.25</a:t>
            </a:r>
            <a:endParaRPr lang="en-US" baseline="30000" dirty="0" smtClean="0"/>
          </a:p>
          <a:p>
            <a:endParaRPr lang="en-US" dirty="0"/>
          </a:p>
        </p:txBody>
      </p:sp>
      <p:pic>
        <p:nvPicPr>
          <p:cNvPr id="6" name="Picture 5" descr="Screen Shot 2017-02-02 at 11.39.16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1264220"/>
            <a:ext cx="6019800" cy="1434719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17586060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10 steps in</a:t>
            </a:r>
            <a:r>
              <a:rPr lang="mr-IN" dirty="0" smtClean="0"/>
              <a:t>…</a:t>
            </a:r>
            <a:endParaRPr lang="en-US" dirty="0"/>
          </a:p>
        </p:txBody>
      </p:sp>
      <p:pic>
        <p:nvPicPr>
          <p:cNvPr id="4" name="Content Placeholder 3" descr="s2.pdf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0" r="7723"/>
          <a:stretch/>
        </p:blipFill>
        <p:spPr>
          <a:xfrm>
            <a:off x="139700" y="2698939"/>
            <a:ext cx="5070623" cy="3725863"/>
          </a:xfrm>
        </p:spPr>
      </p:pic>
      <p:sp>
        <p:nvSpPr>
          <p:cNvPr id="5" name="TextBox 4"/>
          <p:cNvSpPr txBox="1"/>
          <p:nvPr/>
        </p:nvSpPr>
        <p:spPr>
          <a:xfrm>
            <a:off x="5210323" y="3136900"/>
            <a:ext cx="37084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  <a:r>
              <a:rPr lang="en-US" dirty="0" smtClean="0"/>
              <a:t> Hills deposited so far</a:t>
            </a:r>
          </a:p>
          <a:p>
            <a:endParaRPr lang="en-US" dirty="0"/>
          </a:p>
          <a:p>
            <a:r>
              <a:rPr lang="en-US" dirty="0" smtClean="0"/>
              <a:t>Current S value =  -0.5 </a:t>
            </a:r>
          </a:p>
          <a:p>
            <a:endParaRPr lang="en-US" dirty="0"/>
          </a:p>
          <a:p>
            <a:r>
              <a:rPr lang="en-US" dirty="0" smtClean="0"/>
              <a:t>Time = 10 steps</a:t>
            </a:r>
          </a:p>
          <a:p>
            <a:endParaRPr lang="en-US" dirty="0"/>
          </a:p>
          <a:p>
            <a:r>
              <a:rPr lang="en-US" dirty="0" smtClean="0"/>
              <a:t>Deposit Hill at S=-0.5</a:t>
            </a:r>
          </a:p>
          <a:p>
            <a:endParaRPr lang="en-US" dirty="0"/>
          </a:p>
          <a:p>
            <a:r>
              <a:rPr lang="en-US" dirty="0" err="1" smtClean="0"/>
              <a:t>V</a:t>
            </a:r>
            <a:r>
              <a:rPr lang="en-US" baseline="-25000" dirty="0" err="1" smtClean="0"/>
              <a:t>bias</a:t>
            </a:r>
            <a:r>
              <a:rPr lang="en-US" dirty="0" smtClean="0"/>
              <a:t>(-0.5,10) = </a:t>
            </a:r>
          </a:p>
          <a:p>
            <a:r>
              <a:rPr lang="en-US" dirty="0"/>
              <a:t>=</a:t>
            </a:r>
            <a:r>
              <a:rPr lang="en-US" dirty="0" smtClean="0"/>
              <a:t>0.25*</a:t>
            </a:r>
            <a:r>
              <a:rPr lang="en-US" dirty="0" err="1" smtClean="0"/>
              <a:t>exp</a:t>
            </a:r>
            <a:r>
              <a:rPr lang="en-US" dirty="0" smtClean="0"/>
              <a:t>(-(-0.5 - -0.5)</a:t>
            </a:r>
            <a:r>
              <a:rPr lang="en-US" baseline="30000" dirty="0" smtClean="0"/>
              <a:t>2</a:t>
            </a:r>
            <a:r>
              <a:rPr lang="en-US" dirty="0" smtClean="0"/>
              <a:t>/(2*0.1</a:t>
            </a:r>
            <a:r>
              <a:rPr lang="en-US" baseline="30000" dirty="0" smtClean="0"/>
              <a:t>2</a:t>
            </a:r>
            <a:r>
              <a:rPr lang="en-US" dirty="0" smtClean="0"/>
              <a:t>))= 0.25</a:t>
            </a:r>
            <a:endParaRPr lang="en-US" baseline="30000" dirty="0" smtClean="0"/>
          </a:p>
          <a:p>
            <a:endParaRPr lang="en-US" dirty="0"/>
          </a:p>
        </p:txBody>
      </p:sp>
      <p:pic>
        <p:nvPicPr>
          <p:cNvPr id="6" name="Picture 5" descr="Screen Shot 2017-02-02 at 11.39.16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1264220"/>
            <a:ext cx="6019800" cy="1434719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10" name="Picture 9" descr="s3.pdf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82" r="6944"/>
          <a:stretch/>
        </p:blipFill>
        <p:spPr>
          <a:xfrm>
            <a:off x="0" y="2870201"/>
            <a:ext cx="5105400" cy="3486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7180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</a:t>
            </a:r>
            <a:r>
              <a:rPr lang="en-US" dirty="0" smtClean="0"/>
              <a:t>0 steps in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210322" y="3136900"/>
            <a:ext cx="3933677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  <a:r>
              <a:rPr lang="en-US" dirty="0" smtClean="0"/>
              <a:t> Hills deposited so far</a:t>
            </a:r>
          </a:p>
          <a:p>
            <a:endParaRPr lang="en-US" dirty="0"/>
          </a:p>
          <a:p>
            <a:r>
              <a:rPr lang="en-US" dirty="0" smtClean="0"/>
              <a:t>Current S value =  0.25</a:t>
            </a:r>
          </a:p>
          <a:p>
            <a:endParaRPr lang="en-US" dirty="0"/>
          </a:p>
          <a:p>
            <a:r>
              <a:rPr lang="en-US" dirty="0" smtClean="0"/>
              <a:t>Time = 20 steps</a:t>
            </a:r>
          </a:p>
          <a:p>
            <a:endParaRPr lang="en-US" dirty="0"/>
          </a:p>
          <a:p>
            <a:r>
              <a:rPr lang="en-US" dirty="0" smtClean="0"/>
              <a:t>Deposit Hill at S = 0.25</a:t>
            </a:r>
          </a:p>
          <a:p>
            <a:endParaRPr lang="en-US" dirty="0"/>
          </a:p>
          <a:p>
            <a:r>
              <a:rPr lang="en-US" dirty="0" err="1" smtClean="0"/>
              <a:t>V</a:t>
            </a:r>
            <a:r>
              <a:rPr lang="en-US" baseline="-25000" dirty="0" err="1" smtClean="0"/>
              <a:t>bias</a:t>
            </a:r>
            <a:r>
              <a:rPr lang="en-US" dirty="0" smtClean="0"/>
              <a:t>(0.25,20) = </a:t>
            </a:r>
          </a:p>
          <a:p>
            <a:r>
              <a:rPr lang="en-US" dirty="0"/>
              <a:t>=</a:t>
            </a:r>
            <a:r>
              <a:rPr lang="en-US" dirty="0" smtClean="0"/>
              <a:t>0.25*</a:t>
            </a:r>
            <a:r>
              <a:rPr lang="en-US" dirty="0" err="1" smtClean="0"/>
              <a:t>exp</a:t>
            </a:r>
            <a:r>
              <a:rPr lang="en-US" dirty="0" smtClean="0"/>
              <a:t>(-(0.25 </a:t>
            </a:r>
            <a:r>
              <a:rPr lang="en-US" dirty="0"/>
              <a:t>+</a:t>
            </a:r>
            <a:r>
              <a:rPr lang="en-US" dirty="0" smtClean="0"/>
              <a:t> 0.5)</a:t>
            </a:r>
            <a:r>
              <a:rPr lang="en-US" baseline="30000" dirty="0" smtClean="0"/>
              <a:t>2</a:t>
            </a:r>
            <a:r>
              <a:rPr lang="en-US" dirty="0" smtClean="0"/>
              <a:t>/(2*0.1</a:t>
            </a:r>
            <a:r>
              <a:rPr lang="en-US" baseline="30000" dirty="0" smtClean="0"/>
              <a:t>2</a:t>
            </a:r>
            <a:r>
              <a:rPr lang="en-US" dirty="0" smtClean="0"/>
              <a:t>) )+</a:t>
            </a:r>
          </a:p>
          <a:p>
            <a:r>
              <a:rPr lang="en-US" dirty="0" smtClean="0"/>
              <a:t>  0.25</a:t>
            </a:r>
            <a:r>
              <a:rPr lang="en-US" dirty="0"/>
              <a:t>*</a:t>
            </a:r>
            <a:r>
              <a:rPr lang="en-US" dirty="0" err="1"/>
              <a:t>exp</a:t>
            </a:r>
            <a:r>
              <a:rPr lang="en-US" dirty="0" smtClean="0"/>
              <a:t>(-(0.25 </a:t>
            </a:r>
            <a:r>
              <a:rPr lang="en-US" dirty="0"/>
              <a:t>- </a:t>
            </a:r>
            <a:r>
              <a:rPr lang="en-US" dirty="0" smtClean="0"/>
              <a:t>0.25)</a:t>
            </a:r>
            <a:r>
              <a:rPr lang="en-US" baseline="30000" dirty="0" smtClean="0"/>
              <a:t>2</a:t>
            </a:r>
            <a:r>
              <a:rPr lang="en-US" dirty="0" smtClean="0"/>
              <a:t>/</a:t>
            </a:r>
            <a:r>
              <a:rPr lang="en-US" dirty="0"/>
              <a:t>(2*0.1</a:t>
            </a:r>
            <a:r>
              <a:rPr lang="en-US" baseline="30000" dirty="0"/>
              <a:t>2</a:t>
            </a:r>
            <a:r>
              <a:rPr lang="en-US" dirty="0" smtClean="0"/>
              <a:t>) )= 0.25</a:t>
            </a:r>
            <a:endParaRPr lang="en-US" baseline="30000" dirty="0" smtClean="0"/>
          </a:p>
          <a:p>
            <a:endParaRPr lang="en-US" dirty="0"/>
          </a:p>
        </p:txBody>
      </p:sp>
      <p:pic>
        <p:nvPicPr>
          <p:cNvPr id="6" name="Picture 5" descr="Screen Shot 2017-02-02 at 11.39.1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1264220"/>
            <a:ext cx="6019800" cy="1434719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10" name="Picture 9" descr="s3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44"/>
          <a:stretch/>
        </p:blipFill>
        <p:spPr>
          <a:xfrm>
            <a:off x="0" y="2698939"/>
            <a:ext cx="5105400" cy="3657600"/>
          </a:xfrm>
          <a:prstGeom prst="rect">
            <a:avLst/>
          </a:prstGeom>
        </p:spPr>
      </p:pic>
      <p:pic>
        <p:nvPicPr>
          <p:cNvPr id="3" name="Picture 2" descr="s4.pdf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43" r="6944"/>
          <a:stretch/>
        </p:blipFill>
        <p:spPr>
          <a:xfrm>
            <a:off x="0" y="2832101"/>
            <a:ext cx="5105400" cy="3524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5082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</a:t>
            </a:r>
            <a:r>
              <a:rPr lang="en-US" dirty="0" smtClean="0"/>
              <a:t>0 steps in</a:t>
            </a:r>
            <a:r>
              <a:rPr lang="mr-IN" dirty="0" smtClean="0"/>
              <a:t>…</a:t>
            </a:r>
            <a:endParaRPr lang="en-US" dirty="0"/>
          </a:p>
        </p:txBody>
      </p:sp>
      <p:pic>
        <p:nvPicPr>
          <p:cNvPr id="4" name="Content Placeholder 3" descr="s2.pdf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0" r="7723"/>
          <a:stretch/>
        </p:blipFill>
        <p:spPr>
          <a:xfrm>
            <a:off x="139700" y="2698939"/>
            <a:ext cx="5070623" cy="3725863"/>
          </a:xfrm>
        </p:spPr>
      </p:pic>
      <p:sp>
        <p:nvSpPr>
          <p:cNvPr id="5" name="TextBox 4"/>
          <p:cNvSpPr txBox="1"/>
          <p:nvPr/>
        </p:nvSpPr>
        <p:spPr>
          <a:xfrm>
            <a:off x="5210322" y="3136900"/>
            <a:ext cx="3933677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 Hills deposited so far</a:t>
            </a:r>
          </a:p>
          <a:p>
            <a:endParaRPr lang="en-US" dirty="0"/>
          </a:p>
          <a:p>
            <a:r>
              <a:rPr lang="en-US" dirty="0" smtClean="0"/>
              <a:t>Current S value =  0.25</a:t>
            </a:r>
          </a:p>
          <a:p>
            <a:endParaRPr lang="en-US" dirty="0"/>
          </a:p>
          <a:p>
            <a:r>
              <a:rPr lang="en-US" dirty="0" smtClean="0"/>
              <a:t>Time = 20 steps</a:t>
            </a:r>
          </a:p>
          <a:p>
            <a:endParaRPr lang="en-US" dirty="0"/>
          </a:p>
          <a:p>
            <a:r>
              <a:rPr lang="en-US" dirty="0" smtClean="0"/>
              <a:t>Deposit Hill at S = 0.25</a:t>
            </a:r>
          </a:p>
          <a:p>
            <a:endParaRPr lang="en-US" dirty="0"/>
          </a:p>
          <a:p>
            <a:r>
              <a:rPr lang="en-US" dirty="0" err="1" smtClean="0"/>
              <a:t>V</a:t>
            </a:r>
            <a:r>
              <a:rPr lang="en-US" baseline="-25000" dirty="0" err="1" smtClean="0"/>
              <a:t>bias</a:t>
            </a:r>
            <a:r>
              <a:rPr lang="en-US" dirty="0" smtClean="0"/>
              <a:t>(0.25,20) = </a:t>
            </a:r>
          </a:p>
          <a:p>
            <a:r>
              <a:rPr lang="en-US" dirty="0"/>
              <a:t>=</a:t>
            </a:r>
            <a:r>
              <a:rPr lang="en-US" dirty="0" smtClean="0"/>
              <a:t>0.25*</a:t>
            </a:r>
            <a:r>
              <a:rPr lang="en-US" dirty="0" err="1" smtClean="0"/>
              <a:t>exp</a:t>
            </a:r>
            <a:r>
              <a:rPr lang="en-US" dirty="0" smtClean="0"/>
              <a:t>(-(-0.25 </a:t>
            </a:r>
            <a:r>
              <a:rPr lang="mr-IN" dirty="0" smtClean="0"/>
              <a:t>–</a:t>
            </a:r>
            <a:r>
              <a:rPr lang="en-US" dirty="0" smtClean="0"/>
              <a:t> 0.5)</a:t>
            </a:r>
            <a:r>
              <a:rPr lang="en-US" baseline="30000" dirty="0" smtClean="0"/>
              <a:t>2</a:t>
            </a:r>
            <a:r>
              <a:rPr lang="en-US" dirty="0" smtClean="0"/>
              <a:t>/(2*0.1</a:t>
            </a:r>
            <a:r>
              <a:rPr lang="en-US" baseline="30000" dirty="0" smtClean="0"/>
              <a:t>2</a:t>
            </a:r>
            <a:r>
              <a:rPr lang="en-US" dirty="0" smtClean="0"/>
              <a:t>)) +</a:t>
            </a:r>
          </a:p>
          <a:p>
            <a:r>
              <a:rPr lang="en-US" dirty="0" smtClean="0"/>
              <a:t>  0.25</a:t>
            </a:r>
            <a:r>
              <a:rPr lang="en-US" dirty="0"/>
              <a:t>*</a:t>
            </a:r>
            <a:r>
              <a:rPr lang="en-US" dirty="0" err="1"/>
              <a:t>exp</a:t>
            </a:r>
            <a:r>
              <a:rPr lang="en-US" dirty="0" smtClean="0"/>
              <a:t>(-(0.25 </a:t>
            </a:r>
            <a:r>
              <a:rPr lang="en-US" dirty="0"/>
              <a:t>- </a:t>
            </a:r>
            <a:r>
              <a:rPr lang="en-US" dirty="0" smtClean="0"/>
              <a:t>0.25)</a:t>
            </a:r>
            <a:r>
              <a:rPr lang="en-US" baseline="30000" dirty="0" smtClean="0"/>
              <a:t>2</a:t>
            </a:r>
            <a:r>
              <a:rPr lang="en-US" dirty="0" smtClean="0"/>
              <a:t>/</a:t>
            </a:r>
            <a:r>
              <a:rPr lang="en-US" dirty="0"/>
              <a:t>(2*0.1</a:t>
            </a:r>
            <a:r>
              <a:rPr lang="en-US" baseline="30000" dirty="0"/>
              <a:t>2</a:t>
            </a:r>
            <a:r>
              <a:rPr lang="en-US" dirty="0" smtClean="0"/>
              <a:t>)) = 0.25</a:t>
            </a:r>
            <a:endParaRPr lang="en-US" baseline="30000" dirty="0" smtClean="0"/>
          </a:p>
          <a:p>
            <a:endParaRPr lang="en-US" dirty="0"/>
          </a:p>
        </p:txBody>
      </p:sp>
      <p:pic>
        <p:nvPicPr>
          <p:cNvPr id="6" name="Picture 5" descr="Screen Shot 2017-02-02 at 11.39.16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1264220"/>
            <a:ext cx="6019800" cy="1434719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10" name="Picture 9" descr="s3.pdf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44"/>
          <a:stretch/>
        </p:blipFill>
        <p:spPr>
          <a:xfrm>
            <a:off x="0" y="2698939"/>
            <a:ext cx="5105400" cy="3657600"/>
          </a:xfrm>
          <a:prstGeom prst="rect">
            <a:avLst/>
          </a:prstGeom>
        </p:spPr>
      </p:pic>
      <p:pic>
        <p:nvPicPr>
          <p:cNvPr id="7" name="Picture 6" descr="s5.pdf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44"/>
          <a:stretch/>
        </p:blipFill>
        <p:spPr>
          <a:xfrm>
            <a:off x="0" y="2698939"/>
            <a:ext cx="5105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7240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30 steps in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210322" y="3136900"/>
            <a:ext cx="3933677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 Hills deposited so far</a:t>
            </a:r>
          </a:p>
          <a:p>
            <a:endParaRPr lang="en-US" dirty="0"/>
          </a:p>
          <a:p>
            <a:r>
              <a:rPr lang="en-US" dirty="0" smtClean="0"/>
              <a:t>Current S value =  0.1</a:t>
            </a:r>
          </a:p>
          <a:p>
            <a:endParaRPr lang="en-US" dirty="0"/>
          </a:p>
          <a:p>
            <a:r>
              <a:rPr lang="en-US" dirty="0" smtClean="0"/>
              <a:t>Time = 30 steps</a:t>
            </a:r>
          </a:p>
          <a:p>
            <a:endParaRPr lang="en-US" dirty="0"/>
          </a:p>
          <a:p>
            <a:r>
              <a:rPr lang="en-US" dirty="0" smtClean="0"/>
              <a:t>Deposit Hill at S = 0.1</a:t>
            </a:r>
          </a:p>
          <a:p>
            <a:endParaRPr lang="en-US" dirty="0"/>
          </a:p>
          <a:p>
            <a:r>
              <a:rPr lang="en-US" dirty="0" err="1" smtClean="0"/>
              <a:t>V</a:t>
            </a:r>
            <a:r>
              <a:rPr lang="en-US" baseline="-25000" dirty="0" err="1" smtClean="0"/>
              <a:t>bias</a:t>
            </a:r>
            <a:r>
              <a:rPr lang="en-US" dirty="0" smtClean="0"/>
              <a:t>(0.1,30) = </a:t>
            </a:r>
          </a:p>
          <a:p>
            <a:r>
              <a:rPr lang="en-US" dirty="0"/>
              <a:t>=</a:t>
            </a:r>
            <a:r>
              <a:rPr lang="en-US" dirty="0" smtClean="0"/>
              <a:t>0.25*</a:t>
            </a:r>
            <a:r>
              <a:rPr lang="en-US" dirty="0" err="1" smtClean="0"/>
              <a:t>exp</a:t>
            </a:r>
            <a:r>
              <a:rPr lang="en-US" dirty="0" smtClean="0"/>
              <a:t>(-(0.1 </a:t>
            </a:r>
            <a:r>
              <a:rPr lang="en-US" dirty="0"/>
              <a:t>+</a:t>
            </a:r>
            <a:r>
              <a:rPr lang="en-US" dirty="0" smtClean="0"/>
              <a:t> 0.5)</a:t>
            </a:r>
            <a:r>
              <a:rPr lang="en-US" baseline="30000" dirty="0" smtClean="0"/>
              <a:t>2</a:t>
            </a:r>
            <a:r>
              <a:rPr lang="en-US" dirty="0" smtClean="0"/>
              <a:t>/(2*0.1</a:t>
            </a:r>
            <a:r>
              <a:rPr lang="en-US" baseline="30000" dirty="0" smtClean="0"/>
              <a:t>2</a:t>
            </a:r>
            <a:r>
              <a:rPr lang="en-US" dirty="0" smtClean="0"/>
              <a:t>)) +</a:t>
            </a:r>
          </a:p>
          <a:p>
            <a:r>
              <a:rPr lang="en-US" dirty="0" smtClean="0"/>
              <a:t>  0.25</a:t>
            </a:r>
            <a:r>
              <a:rPr lang="en-US" dirty="0"/>
              <a:t>*</a:t>
            </a:r>
            <a:r>
              <a:rPr lang="en-US" dirty="0" err="1"/>
              <a:t>exp</a:t>
            </a:r>
            <a:r>
              <a:rPr lang="en-US" dirty="0" smtClean="0"/>
              <a:t>(-(0.1 </a:t>
            </a:r>
            <a:r>
              <a:rPr lang="mr-IN" dirty="0" smtClean="0"/>
              <a:t>–</a:t>
            </a:r>
            <a:r>
              <a:rPr lang="en-US" dirty="0" smtClean="0"/>
              <a:t> 0.25)</a:t>
            </a:r>
            <a:r>
              <a:rPr lang="en-US" baseline="30000" dirty="0" smtClean="0"/>
              <a:t>2</a:t>
            </a:r>
            <a:r>
              <a:rPr lang="en-US" dirty="0" smtClean="0"/>
              <a:t>/</a:t>
            </a:r>
            <a:r>
              <a:rPr lang="en-US" dirty="0"/>
              <a:t>(2*0.1</a:t>
            </a:r>
            <a:r>
              <a:rPr lang="en-US" baseline="30000" dirty="0"/>
              <a:t>2</a:t>
            </a:r>
            <a:r>
              <a:rPr lang="en-US" dirty="0" smtClean="0"/>
              <a:t>)) +</a:t>
            </a:r>
          </a:p>
          <a:p>
            <a:r>
              <a:rPr lang="en-US" dirty="0"/>
              <a:t> 0.25*</a:t>
            </a:r>
            <a:r>
              <a:rPr lang="en-US" dirty="0" err="1"/>
              <a:t>exp</a:t>
            </a:r>
            <a:r>
              <a:rPr lang="en-US" dirty="0" smtClean="0"/>
              <a:t>(-(0.1- 0.1)</a:t>
            </a:r>
            <a:r>
              <a:rPr lang="en-US" baseline="30000" dirty="0" smtClean="0"/>
              <a:t>2</a:t>
            </a:r>
            <a:r>
              <a:rPr lang="en-US" dirty="0" smtClean="0"/>
              <a:t>/</a:t>
            </a:r>
            <a:r>
              <a:rPr lang="en-US" dirty="0"/>
              <a:t>(2*0.1</a:t>
            </a:r>
            <a:r>
              <a:rPr lang="en-US" baseline="30000" dirty="0"/>
              <a:t>2</a:t>
            </a:r>
            <a:r>
              <a:rPr lang="en-US" dirty="0" smtClean="0"/>
              <a:t>))  = 0.36</a:t>
            </a:r>
            <a:endParaRPr lang="en-US" baseline="30000" dirty="0" smtClean="0"/>
          </a:p>
          <a:p>
            <a:endParaRPr lang="en-US" dirty="0"/>
          </a:p>
        </p:txBody>
      </p:sp>
      <p:pic>
        <p:nvPicPr>
          <p:cNvPr id="6" name="Picture 5" descr="Screen Shot 2017-02-02 at 11.39.1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1264220"/>
            <a:ext cx="6019800" cy="1434719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10" name="Picture 9" descr="s3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44"/>
          <a:stretch/>
        </p:blipFill>
        <p:spPr>
          <a:xfrm>
            <a:off x="0" y="2698939"/>
            <a:ext cx="5105400" cy="3657600"/>
          </a:xfrm>
          <a:prstGeom prst="rect">
            <a:avLst/>
          </a:prstGeom>
        </p:spPr>
      </p:pic>
      <p:pic>
        <p:nvPicPr>
          <p:cNvPr id="7" name="Picture 6" descr="s5.pdf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44"/>
          <a:stretch/>
        </p:blipFill>
        <p:spPr>
          <a:xfrm>
            <a:off x="0" y="2698939"/>
            <a:ext cx="5105400" cy="3657600"/>
          </a:xfrm>
          <a:prstGeom prst="rect">
            <a:avLst/>
          </a:prstGeom>
        </p:spPr>
      </p:pic>
      <p:pic>
        <p:nvPicPr>
          <p:cNvPr id="3" name="Picture 2" descr="s6.pdf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66" r="6944"/>
          <a:stretch/>
        </p:blipFill>
        <p:spPr>
          <a:xfrm>
            <a:off x="0" y="2920999"/>
            <a:ext cx="5105400" cy="3410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9231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30 steps in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210322" y="3136900"/>
            <a:ext cx="3933677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 Hills deposited so far</a:t>
            </a:r>
          </a:p>
          <a:p>
            <a:endParaRPr lang="en-US" dirty="0"/>
          </a:p>
          <a:p>
            <a:r>
              <a:rPr lang="en-US" dirty="0" smtClean="0"/>
              <a:t>Current S value =  0.1</a:t>
            </a:r>
          </a:p>
          <a:p>
            <a:endParaRPr lang="en-US" dirty="0"/>
          </a:p>
          <a:p>
            <a:r>
              <a:rPr lang="en-US" dirty="0" smtClean="0"/>
              <a:t>Time = 30 steps</a:t>
            </a:r>
          </a:p>
          <a:p>
            <a:endParaRPr lang="en-US" dirty="0"/>
          </a:p>
          <a:p>
            <a:r>
              <a:rPr lang="en-US" dirty="0" smtClean="0"/>
              <a:t>Deposit Hill at S = 0.1</a:t>
            </a:r>
          </a:p>
          <a:p>
            <a:endParaRPr lang="en-US" dirty="0"/>
          </a:p>
          <a:p>
            <a:r>
              <a:rPr lang="en-US" dirty="0" err="1" smtClean="0"/>
              <a:t>V</a:t>
            </a:r>
            <a:r>
              <a:rPr lang="en-US" baseline="-25000" dirty="0" err="1" smtClean="0"/>
              <a:t>bias</a:t>
            </a:r>
            <a:r>
              <a:rPr lang="en-US" dirty="0" smtClean="0"/>
              <a:t>(0.1,30) = </a:t>
            </a:r>
          </a:p>
          <a:p>
            <a:r>
              <a:rPr lang="en-US" dirty="0"/>
              <a:t>=</a:t>
            </a:r>
            <a:r>
              <a:rPr lang="en-US" dirty="0" smtClean="0"/>
              <a:t>0.25*</a:t>
            </a:r>
            <a:r>
              <a:rPr lang="en-US" dirty="0" err="1" smtClean="0"/>
              <a:t>exp</a:t>
            </a:r>
            <a:r>
              <a:rPr lang="en-US" dirty="0" smtClean="0"/>
              <a:t>(-(0.1 </a:t>
            </a:r>
            <a:r>
              <a:rPr lang="en-US" dirty="0"/>
              <a:t>+</a:t>
            </a:r>
            <a:r>
              <a:rPr lang="en-US" dirty="0" smtClean="0"/>
              <a:t> 0.5)</a:t>
            </a:r>
            <a:r>
              <a:rPr lang="en-US" baseline="30000" dirty="0" smtClean="0"/>
              <a:t>2</a:t>
            </a:r>
            <a:r>
              <a:rPr lang="en-US" dirty="0" smtClean="0"/>
              <a:t>/(2*0.1</a:t>
            </a:r>
            <a:r>
              <a:rPr lang="en-US" baseline="30000" dirty="0" smtClean="0"/>
              <a:t>2</a:t>
            </a:r>
            <a:r>
              <a:rPr lang="en-US" dirty="0" smtClean="0"/>
              <a:t>)) +</a:t>
            </a:r>
          </a:p>
          <a:p>
            <a:r>
              <a:rPr lang="en-US" dirty="0" smtClean="0"/>
              <a:t>  0.25</a:t>
            </a:r>
            <a:r>
              <a:rPr lang="en-US" dirty="0"/>
              <a:t>*</a:t>
            </a:r>
            <a:r>
              <a:rPr lang="en-US" dirty="0" err="1"/>
              <a:t>exp</a:t>
            </a:r>
            <a:r>
              <a:rPr lang="en-US" dirty="0" smtClean="0"/>
              <a:t>(-(0.1 </a:t>
            </a:r>
            <a:r>
              <a:rPr lang="mr-IN" dirty="0" smtClean="0"/>
              <a:t>–</a:t>
            </a:r>
            <a:r>
              <a:rPr lang="en-US" dirty="0" smtClean="0"/>
              <a:t> 0.25)</a:t>
            </a:r>
            <a:r>
              <a:rPr lang="en-US" baseline="30000" dirty="0" smtClean="0"/>
              <a:t>2</a:t>
            </a:r>
            <a:r>
              <a:rPr lang="en-US" dirty="0" smtClean="0"/>
              <a:t>/</a:t>
            </a:r>
            <a:r>
              <a:rPr lang="en-US" dirty="0"/>
              <a:t>(2*0.1</a:t>
            </a:r>
            <a:r>
              <a:rPr lang="en-US" baseline="30000" dirty="0"/>
              <a:t>2</a:t>
            </a:r>
            <a:r>
              <a:rPr lang="en-US" dirty="0" smtClean="0"/>
              <a:t>)) +</a:t>
            </a:r>
          </a:p>
          <a:p>
            <a:r>
              <a:rPr lang="en-US" dirty="0"/>
              <a:t> 0.25*</a:t>
            </a:r>
            <a:r>
              <a:rPr lang="en-US" dirty="0" err="1" smtClean="0"/>
              <a:t>exp</a:t>
            </a:r>
            <a:r>
              <a:rPr lang="en-US" dirty="0" smtClean="0"/>
              <a:t>-(</a:t>
            </a:r>
            <a:r>
              <a:rPr lang="en-US" dirty="0"/>
              <a:t>(</a:t>
            </a:r>
            <a:r>
              <a:rPr lang="en-US" dirty="0" smtClean="0"/>
              <a:t>0.1- 0.1)</a:t>
            </a:r>
            <a:r>
              <a:rPr lang="en-US" baseline="30000" dirty="0" smtClean="0"/>
              <a:t>2</a:t>
            </a:r>
            <a:r>
              <a:rPr lang="en-US" dirty="0" smtClean="0"/>
              <a:t>/</a:t>
            </a:r>
            <a:r>
              <a:rPr lang="en-US" dirty="0"/>
              <a:t>(2*0.1</a:t>
            </a:r>
            <a:r>
              <a:rPr lang="en-US" baseline="30000" dirty="0"/>
              <a:t>2</a:t>
            </a:r>
            <a:r>
              <a:rPr lang="en-US" dirty="0" smtClean="0"/>
              <a:t>))  = 0.36</a:t>
            </a:r>
            <a:endParaRPr lang="en-US" baseline="30000" dirty="0" smtClean="0"/>
          </a:p>
          <a:p>
            <a:endParaRPr lang="en-US" dirty="0"/>
          </a:p>
        </p:txBody>
      </p:sp>
      <p:pic>
        <p:nvPicPr>
          <p:cNvPr id="6" name="Picture 5" descr="Screen Shot 2017-02-02 at 11.39.1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1264220"/>
            <a:ext cx="6019800" cy="1434719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8" name="Picture 7" descr="s7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61" r="8565"/>
          <a:stretch/>
        </p:blipFill>
        <p:spPr>
          <a:xfrm>
            <a:off x="0" y="2971799"/>
            <a:ext cx="5016500" cy="3384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9317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Collective Variables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Something that can be calculated from the coordinates of the atoms in your system</a:t>
            </a:r>
          </a:p>
          <a:p>
            <a:pPr lvl="1"/>
            <a:r>
              <a:rPr lang="en-US" dirty="0" smtClean="0"/>
              <a:t>Examples: </a:t>
            </a:r>
          </a:p>
          <a:p>
            <a:pPr lvl="2"/>
            <a:r>
              <a:rPr lang="en-US" dirty="0" smtClean="0"/>
              <a:t>Bond distance</a:t>
            </a:r>
          </a:p>
          <a:p>
            <a:pPr lvl="2"/>
            <a:r>
              <a:rPr lang="en-US" dirty="0" smtClean="0"/>
              <a:t>Radius of gyration</a:t>
            </a:r>
          </a:p>
          <a:p>
            <a:pPr lvl="2"/>
            <a:r>
              <a:rPr lang="en-US" dirty="0" smtClean="0"/>
              <a:t>Potential energy</a:t>
            </a:r>
            <a:endParaRPr lang="en-US" dirty="0"/>
          </a:p>
          <a:p>
            <a:r>
              <a:rPr lang="en-US" dirty="0" smtClean="0"/>
              <a:t>Good ones differentiate between stable states</a:t>
            </a:r>
          </a:p>
          <a:p>
            <a:r>
              <a:rPr lang="en-US" dirty="0" smtClean="0"/>
              <a:t>Why bother?</a:t>
            </a:r>
          </a:p>
          <a:p>
            <a:pPr lvl="1"/>
            <a:r>
              <a:rPr lang="en-US" dirty="0" smtClean="0"/>
              <a:t>Reduce dimensionality of system to a few degrees of freedom</a:t>
            </a:r>
            <a:r>
              <a:rPr lang="en-US" dirty="0"/>
              <a:t> </a:t>
            </a:r>
            <a:r>
              <a:rPr lang="en-US" dirty="0" smtClean="0"/>
              <a:t>(i.e. x, y, z </a:t>
            </a:r>
            <a:r>
              <a:rPr lang="en-US" dirty="0" err="1" smtClean="0"/>
              <a:t>coords</a:t>
            </a:r>
            <a:r>
              <a:rPr lang="en-US" dirty="0" smtClean="0"/>
              <a:t> for 2 atoms vs distance)</a:t>
            </a:r>
          </a:p>
        </p:txBody>
      </p:sp>
    </p:spTree>
    <p:extLst>
      <p:ext uri="{BB962C8B-B14F-4D97-AF65-F5344CB8AC3E}">
        <p14:creationId xmlns:p14="http://schemas.microsoft.com/office/powerpoint/2010/main" val="2389730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Recovering a FES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l="-27185" r="-27185"/>
          <a:stretch>
            <a:fillRect/>
          </a:stretch>
        </p:blipFill>
        <p:spPr/>
      </p:pic>
      <p:sp>
        <p:nvSpPr>
          <p:cNvPr id="4" name="Rectangle 3"/>
          <p:cNvSpPr/>
          <p:nvPr/>
        </p:nvSpPr>
        <p:spPr>
          <a:xfrm>
            <a:off x="0" y="6630302"/>
            <a:ext cx="932927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 smtClean="0"/>
              <a:t>http://</a:t>
            </a:r>
            <a:r>
              <a:rPr lang="en-US" sz="1000" dirty="0" err="1" smtClean="0"/>
              <a:t>pubs.rsc.org</a:t>
            </a:r>
            <a:r>
              <a:rPr lang="en-US" sz="1000" dirty="0" smtClean="0"/>
              <a:t>/services/images/</a:t>
            </a:r>
            <a:r>
              <a:rPr lang="en-US" sz="1000" dirty="0" err="1" smtClean="0"/>
              <a:t>RSCpubs.ePlatform.Service.FreeContent.ImageService.svc</a:t>
            </a:r>
            <a:r>
              <a:rPr lang="en-US" sz="1000" dirty="0" smtClean="0"/>
              <a:t>/</a:t>
            </a:r>
            <a:r>
              <a:rPr lang="en-US" sz="1000" dirty="0" err="1" smtClean="0"/>
              <a:t>ImageService</a:t>
            </a:r>
            <a:r>
              <a:rPr lang="en-US" sz="1000" dirty="0" smtClean="0"/>
              <a:t>/</a:t>
            </a:r>
            <a:r>
              <a:rPr lang="en-US" sz="1000" dirty="0" err="1" smtClean="0"/>
              <a:t>Articleimage</a:t>
            </a:r>
            <a:r>
              <a:rPr lang="en-US" sz="1000" dirty="0" smtClean="0"/>
              <a:t>/2014/CS/c4cs00146j/c4cs00146j-f11_hi-res.gif</a:t>
            </a:r>
            <a:endParaRPr lang="en-US" sz="1000" dirty="0"/>
          </a:p>
        </p:txBody>
      </p:sp>
      <p:sp>
        <p:nvSpPr>
          <p:cNvPr id="6" name="Rectangle 5"/>
          <p:cNvSpPr/>
          <p:nvPr/>
        </p:nvSpPr>
        <p:spPr>
          <a:xfrm>
            <a:off x="2582801" y="6098379"/>
            <a:ext cx="355950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err="1" smtClean="0"/>
              <a:t>V</a:t>
            </a:r>
            <a:r>
              <a:rPr lang="en-US" sz="2800" baseline="-25000" dirty="0" err="1" smtClean="0"/>
              <a:t>bias</a:t>
            </a:r>
            <a:r>
              <a:rPr lang="en-US" sz="2800" dirty="0" smtClean="0"/>
              <a:t>(</a:t>
            </a:r>
            <a:r>
              <a:rPr lang="en-US" sz="2800" dirty="0" err="1" smtClean="0"/>
              <a:t>S,t</a:t>
            </a:r>
            <a:r>
              <a:rPr lang="en-US" sz="2800" dirty="0" smtClean="0">
                <a:sym typeface="Wingdings"/>
              </a:rPr>
              <a:t>∞) = -F(S) + C</a:t>
            </a:r>
            <a:r>
              <a:rPr lang="en-US" sz="2800" dirty="0" smtClean="0"/>
              <a:t>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142305" y="1211302"/>
            <a:ext cx="2109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Flattened Landscape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771149" y="1644134"/>
            <a:ext cx="264372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P</a:t>
            </a:r>
            <a:r>
              <a:rPr lang="en-US" baseline="-25000" dirty="0" err="1">
                <a:solidFill>
                  <a:srgbClr val="FF0000"/>
                </a:solidFill>
              </a:rPr>
              <a:t>target+bias</a:t>
            </a:r>
            <a:r>
              <a:rPr lang="en-US" dirty="0">
                <a:solidFill>
                  <a:srgbClr val="FF0000"/>
                </a:solidFill>
              </a:rPr>
              <a:t> = </a:t>
            </a:r>
            <a:r>
              <a:rPr lang="en-US" dirty="0" err="1">
                <a:solidFill>
                  <a:srgbClr val="FF0000"/>
                </a:solidFill>
              </a:rPr>
              <a:t>exp</a:t>
            </a:r>
            <a:r>
              <a:rPr lang="en-US" dirty="0">
                <a:solidFill>
                  <a:srgbClr val="FF0000"/>
                </a:solidFill>
              </a:rPr>
              <a:t>(-β(</a:t>
            </a:r>
            <a:r>
              <a:rPr lang="en-US" dirty="0" err="1">
                <a:solidFill>
                  <a:srgbClr val="FF0000"/>
                </a:solidFill>
              </a:rPr>
              <a:t>F+V</a:t>
            </a:r>
            <a:r>
              <a:rPr lang="en-US" baseline="-25000" dirty="0" err="1">
                <a:solidFill>
                  <a:srgbClr val="FF0000"/>
                </a:solidFill>
              </a:rPr>
              <a:t>Bias</a:t>
            </a:r>
            <a:r>
              <a:rPr lang="en-US" dirty="0">
                <a:solidFill>
                  <a:srgbClr val="FF0000"/>
                </a:solidFill>
              </a:rPr>
              <a:t>)</a:t>
            </a:r>
            <a:r>
              <a:rPr lang="en-US" dirty="0" smtClean="0">
                <a:solidFill>
                  <a:srgbClr val="FF0000"/>
                </a:solidFill>
              </a:rPr>
              <a:t>) 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Same Everywhere!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07155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Converged Simulations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Bias is deposited everywhere, system is in “diffusive state”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r>
              <a:rPr lang="en-US" dirty="0" smtClean="0"/>
              <a:t>Points shift from black to white with time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pic>
        <p:nvPicPr>
          <p:cNvPr id="4" name="Picture 3" descr="Screen Shot 2017-02-02 at 12.58.02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35"/>
          <a:stretch/>
        </p:blipFill>
        <p:spPr>
          <a:xfrm>
            <a:off x="1598704" y="2827815"/>
            <a:ext cx="5707531" cy="2610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3393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Converged Simulations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Little to no change in FES with time.</a:t>
            </a:r>
          </a:p>
          <a:p>
            <a:pPr lvl="1"/>
            <a:r>
              <a:rPr lang="en-US" dirty="0" smtClean="0"/>
              <a:t>Check FES at different points in simulation and monitor change.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73192"/>
            <a:ext cx="91440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3712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Parameter Rules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Typically requires refinement but simple rules </a:t>
            </a:r>
            <a:r>
              <a:rPr lang="en-US" dirty="0" smtClean="0">
                <a:solidFill>
                  <a:srgbClr val="000000"/>
                </a:solidFill>
              </a:rPr>
              <a:t>of thumb:</a:t>
            </a:r>
          </a:p>
          <a:p>
            <a:pPr lvl="1"/>
            <a:r>
              <a:rPr lang="en-US" dirty="0" err="1" smtClean="0">
                <a:solidFill>
                  <a:srgbClr val="000000"/>
                </a:solidFill>
              </a:rPr>
              <a:t>σ</a:t>
            </a:r>
            <a:r>
              <a:rPr lang="en-US" dirty="0" smtClean="0">
                <a:solidFill>
                  <a:srgbClr val="000000"/>
                </a:solidFill>
              </a:rPr>
              <a:t> approximated by ½ of the CV standard deviation from MD run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W generally ~1/20 of barrier to overcome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Deposition Stride </a:t>
            </a:r>
            <a:r>
              <a:rPr lang="mr-IN" dirty="0" smtClean="0">
                <a:solidFill>
                  <a:srgbClr val="000000"/>
                </a:solidFill>
              </a:rPr>
              <a:t>–</a:t>
            </a:r>
            <a:r>
              <a:rPr lang="en-US" dirty="0" smtClean="0">
                <a:solidFill>
                  <a:srgbClr val="000000"/>
                </a:solidFill>
              </a:rPr>
              <a:t> depends </a:t>
            </a:r>
            <a:r>
              <a:rPr lang="mr-IN" dirty="0" smtClean="0">
                <a:solidFill>
                  <a:srgbClr val="000000"/>
                </a:solidFill>
              </a:rPr>
              <a:t>–</a:t>
            </a:r>
            <a:r>
              <a:rPr lang="en-US" dirty="0" smtClean="0">
                <a:solidFill>
                  <a:srgbClr val="000000"/>
                </a:solidFill>
              </a:rPr>
              <a:t> needs to be slow enough that system sufficiently relaxes between hills</a:t>
            </a:r>
          </a:p>
          <a:p>
            <a:pPr marL="514350" indent="-457200"/>
            <a:r>
              <a:rPr lang="en-US" dirty="0" smtClean="0">
                <a:solidFill>
                  <a:srgbClr val="000000"/>
                </a:solidFill>
              </a:rPr>
              <a:t>Proper parameters help expedite convergence!!!</a:t>
            </a:r>
          </a:p>
          <a:p>
            <a:pPr marL="914400" lvl="1" indent="-457200"/>
            <a:r>
              <a:rPr lang="en-US" dirty="0" smtClean="0">
                <a:solidFill>
                  <a:srgbClr val="000000"/>
                </a:solidFill>
              </a:rPr>
              <a:t>Also necessary for kinetics (but I don’t want to talk about this)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2754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Discussion/Brainstorm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MetaD</a:t>
            </a:r>
            <a:r>
              <a:rPr lang="en-US" dirty="0" smtClean="0"/>
              <a:t> vs Umbrella Sampling</a:t>
            </a:r>
          </a:p>
          <a:p>
            <a:pPr lvl="1"/>
            <a:r>
              <a:rPr lang="en-US" dirty="0" smtClean="0"/>
              <a:t>Advantages/Disadvantages?</a:t>
            </a:r>
          </a:p>
          <a:p>
            <a:pPr lvl="1"/>
            <a:r>
              <a:rPr lang="en-US" dirty="0" smtClean="0"/>
              <a:t>When to use either?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Potential pitfalls of using enhanced sampling methods?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74342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PLUMED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Plug-in for free energy calculations compatible with MD packages:</a:t>
            </a:r>
          </a:p>
          <a:p>
            <a:pPr lvl="1"/>
            <a:r>
              <a:rPr lang="en-US" dirty="0" smtClean="0"/>
              <a:t>GROMACS</a:t>
            </a:r>
          </a:p>
          <a:p>
            <a:pPr lvl="1"/>
            <a:r>
              <a:rPr lang="en-US" dirty="0" smtClean="0"/>
              <a:t>CP2K</a:t>
            </a:r>
          </a:p>
          <a:p>
            <a:pPr lvl="1"/>
            <a:r>
              <a:rPr lang="en-US" dirty="0" smtClean="0"/>
              <a:t>AMBER</a:t>
            </a:r>
          </a:p>
          <a:p>
            <a:pPr lvl="1"/>
            <a:r>
              <a:rPr lang="en-US" dirty="0" smtClean="0"/>
              <a:t>Others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Set up to run MetaD &amp; other methods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7895" y="2271059"/>
            <a:ext cx="3576176" cy="3093104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573199" y="6488668"/>
            <a:ext cx="24521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http://</a:t>
            </a:r>
            <a:r>
              <a:rPr lang="en-US" dirty="0" err="1" smtClean="0"/>
              <a:t>www.plumed.org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44961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PLUMED WALKTHROUGH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PLUMED  </a:t>
            </a:r>
          </a:p>
          <a:p>
            <a:pPr lvl="1"/>
            <a:r>
              <a:rPr lang="en-US" dirty="0" smtClean="0"/>
              <a:t>Implements variants of MetaD</a:t>
            </a:r>
          </a:p>
          <a:p>
            <a:pPr lvl="1"/>
            <a:r>
              <a:rPr lang="en-US" dirty="0" smtClean="0"/>
              <a:t>Useful for tracking/calculating CVs</a:t>
            </a:r>
          </a:p>
          <a:p>
            <a:pPr lvl="1"/>
            <a:r>
              <a:rPr lang="en-US" dirty="0" smtClean="0"/>
              <a:t>Very useful for post-trajectory analysis</a:t>
            </a:r>
          </a:p>
          <a:p>
            <a:r>
              <a:rPr lang="en-US" dirty="0" smtClean="0"/>
              <a:t>To run:</a:t>
            </a:r>
          </a:p>
          <a:p>
            <a:pPr lvl="1"/>
            <a:r>
              <a:rPr lang="en-US" dirty="0" err="1" smtClean="0"/>
              <a:t>Gromacs</a:t>
            </a:r>
            <a:r>
              <a:rPr lang="en-US" dirty="0" smtClean="0"/>
              <a:t>: </a:t>
            </a:r>
          </a:p>
          <a:p>
            <a:pPr lvl="2"/>
            <a:r>
              <a:rPr lang="en-US" dirty="0" smtClean="0"/>
              <a:t>add </a:t>
            </a:r>
            <a:r>
              <a:rPr lang="mr-IN" dirty="0" smtClean="0"/>
              <a:t>–</a:t>
            </a:r>
            <a:r>
              <a:rPr lang="en-US" dirty="0" smtClean="0"/>
              <a:t>plumed </a:t>
            </a:r>
            <a:r>
              <a:rPr lang="en-US" dirty="0" err="1" smtClean="0"/>
              <a:t>plumed.dat</a:t>
            </a:r>
            <a:r>
              <a:rPr lang="en-US" dirty="0" smtClean="0"/>
              <a:t> flag to </a:t>
            </a:r>
            <a:r>
              <a:rPr lang="en-US" dirty="0" err="1" smtClean="0"/>
              <a:t>mdrun</a:t>
            </a:r>
            <a:r>
              <a:rPr lang="en-US" dirty="0" smtClean="0"/>
              <a:t> command</a:t>
            </a:r>
          </a:p>
          <a:p>
            <a:pPr lvl="1"/>
            <a:r>
              <a:rPr lang="en-US" dirty="0" smtClean="0"/>
              <a:t>Amber: </a:t>
            </a:r>
          </a:p>
          <a:p>
            <a:pPr lvl="2"/>
            <a:r>
              <a:rPr lang="en-US" dirty="0" smtClean="0"/>
              <a:t>add plumed=1, </a:t>
            </a:r>
            <a:r>
              <a:rPr lang="en-US" dirty="0" err="1" smtClean="0"/>
              <a:t>plumedfile</a:t>
            </a:r>
            <a:r>
              <a:rPr lang="en-US" dirty="0" smtClean="0"/>
              <a:t>=‘</a:t>
            </a:r>
            <a:r>
              <a:rPr lang="en-US" dirty="0" err="1" smtClean="0"/>
              <a:t>plumed.dat</a:t>
            </a:r>
            <a:r>
              <a:rPr lang="en-US" dirty="0" smtClean="0"/>
              <a:t>’ to input file</a:t>
            </a:r>
          </a:p>
          <a:p>
            <a:pPr lvl="1"/>
            <a:r>
              <a:rPr lang="en-US" dirty="0" smtClean="0"/>
              <a:t>CP2K:</a:t>
            </a:r>
          </a:p>
          <a:p>
            <a:pPr lvl="2"/>
            <a:r>
              <a:rPr lang="en-US" dirty="0" smtClean="0"/>
              <a:t>add block to input file to link to plumed file</a:t>
            </a:r>
          </a:p>
        </p:txBody>
      </p:sp>
    </p:spTree>
    <p:extLst>
      <p:ext uri="{BB962C8B-B14F-4D97-AF65-F5344CB8AC3E}">
        <p14:creationId xmlns:p14="http://schemas.microsoft.com/office/powerpoint/2010/main" val="10294254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Use driver module in plumed to calculate phi dihedral angle for a finished simulation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Use plumed built in CV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Also calculate using </a:t>
            </a:r>
            <a:r>
              <a:rPr lang="en-US" dirty="0" smtClean="0"/>
              <a:t>MATHEVAL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Calculate using </a:t>
            </a:r>
            <a:r>
              <a:rPr lang="en-US" dirty="0" err="1"/>
              <a:t>G</a:t>
            </a:r>
            <a:r>
              <a:rPr lang="en-US" dirty="0" err="1" smtClean="0"/>
              <a:t>romacs</a:t>
            </a:r>
            <a:endParaRPr lang="en-US" dirty="0" smtClean="0"/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Calculate using VMD</a:t>
            </a:r>
            <a:endParaRPr lang="en-US" dirty="0" smtClean="0"/>
          </a:p>
          <a:p>
            <a:pPr marL="914400" lvl="1" indent="-514350">
              <a:buFont typeface="+mj-lt"/>
              <a:buAutoNum type="arabicPeriod"/>
            </a:pPr>
            <a:endParaRPr lang="en-US" dirty="0"/>
          </a:p>
          <a:p>
            <a:pPr marL="514350" indent="-514350"/>
            <a:r>
              <a:rPr lang="en-US" dirty="0" smtClean="0"/>
              <a:t>See tar file on </a:t>
            </a:r>
            <a:r>
              <a:rPr lang="en-US" dirty="0" err="1" smtClean="0"/>
              <a:t>github</a:t>
            </a:r>
            <a:r>
              <a:rPr lang="en-US" dirty="0" smtClean="0"/>
              <a:t> for detailed instructions and files.</a:t>
            </a:r>
          </a:p>
        </p:txBody>
      </p:sp>
    </p:spTree>
    <p:extLst>
      <p:ext uri="{BB962C8B-B14F-4D97-AF65-F5344CB8AC3E}">
        <p14:creationId xmlns:p14="http://schemas.microsoft.com/office/powerpoint/2010/main" val="25228741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 (cont.)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Read one of the papers and answer the following questions: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/>
              <a:t>How does this differ to standard </a:t>
            </a:r>
            <a:r>
              <a:rPr lang="en-US" dirty="0" smtClean="0"/>
              <a:t>MetaD?</a:t>
            </a:r>
            <a:endParaRPr lang="en-US" dirty="0"/>
          </a:p>
          <a:p>
            <a:pPr marL="914400" lvl="1" indent="-514350">
              <a:buFont typeface="+mj-lt"/>
              <a:buAutoNum type="arabicPeriod"/>
            </a:pPr>
            <a:r>
              <a:rPr lang="en-US" dirty="0"/>
              <a:t>What are its advantages/disadvantages compared to standard </a:t>
            </a:r>
            <a:r>
              <a:rPr lang="en-US" dirty="0" smtClean="0"/>
              <a:t>MetaD?</a:t>
            </a:r>
            <a:endParaRPr lang="en-US" dirty="0"/>
          </a:p>
          <a:p>
            <a:pPr marL="914400" lvl="1" indent="-514350">
              <a:buFont typeface="+mj-lt"/>
              <a:buAutoNum type="arabicPeriod"/>
            </a:pPr>
            <a:r>
              <a:rPr lang="en-US" dirty="0"/>
              <a:t>Is this implemented in </a:t>
            </a:r>
            <a:r>
              <a:rPr lang="en-US" dirty="0" smtClean="0"/>
              <a:t>PLUMED?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Papers: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sz="2300" dirty="0"/>
              <a:t>(1) 	</a:t>
            </a:r>
            <a:r>
              <a:rPr lang="en-US" sz="2300" dirty="0" err="1"/>
              <a:t>Barducci</a:t>
            </a:r>
            <a:r>
              <a:rPr lang="en-US" sz="2300" dirty="0"/>
              <a:t>, A.; </a:t>
            </a:r>
            <a:r>
              <a:rPr lang="en-US" sz="2300" dirty="0" err="1"/>
              <a:t>Bussi</a:t>
            </a:r>
            <a:r>
              <a:rPr lang="en-US" sz="2300" dirty="0"/>
              <a:t>, G.; </a:t>
            </a:r>
            <a:r>
              <a:rPr lang="en-US" sz="2300" dirty="0" err="1"/>
              <a:t>Parrinello</a:t>
            </a:r>
            <a:r>
              <a:rPr lang="en-US" sz="2300" dirty="0"/>
              <a:t>, M. Well-Tempered Metadynamics: A Smoothly Converging and Tunable Free-Energy Method. </a:t>
            </a:r>
            <a:r>
              <a:rPr lang="en-US" sz="2300" i="1" dirty="0"/>
              <a:t>Phys. Rev. </a:t>
            </a:r>
            <a:r>
              <a:rPr lang="en-US" sz="2300" i="1" dirty="0" err="1"/>
              <a:t>Lett</a:t>
            </a:r>
            <a:r>
              <a:rPr lang="en-US" sz="2300" i="1" dirty="0"/>
              <a:t>.</a:t>
            </a:r>
            <a:r>
              <a:rPr lang="en-US" sz="2300" dirty="0"/>
              <a:t> </a:t>
            </a:r>
            <a:r>
              <a:rPr lang="en-US" sz="2300" b="1" dirty="0"/>
              <a:t>2008</a:t>
            </a:r>
            <a:r>
              <a:rPr lang="en-US" sz="2300" dirty="0"/>
              <a:t>, </a:t>
            </a:r>
            <a:r>
              <a:rPr lang="en-US" sz="2300" i="1" dirty="0"/>
              <a:t>100</a:t>
            </a:r>
            <a:r>
              <a:rPr lang="en-US" sz="2300" dirty="0"/>
              <a:t> (2), 1–4.</a:t>
            </a:r>
          </a:p>
          <a:p>
            <a:pPr marL="0" indent="0">
              <a:buNone/>
            </a:pPr>
            <a:r>
              <a:rPr lang="en-US" sz="2300" dirty="0"/>
              <a:t>(2) 	</a:t>
            </a:r>
            <a:r>
              <a:rPr lang="en-US" sz="2300" dirty="0" err="1"/>
              <a:t>Tiwary</a:t>
            </a:r>
            <a:r>
              <a:rPr lang="en-US" sz="2300" dirty="0"/>
              <a:t>, P.; </a:t>
            </a:r>
            <a:r>
              <a:rPr lang="en-US" sz="2300" dirty="0" err="1"/>
              <a:t>Parrinello</a:t>
            </a:r>
            <a:r>
              <a:rPr lang="en-US" sz="2300" dirty="0"/>
              <a:t>, M. From Metadynamics to Dynamics. </a:t>
            </a:r>
            <a:r>
              <a:rPr lang="en-US" sz="2300" i="1" dirty="0"/>
              <a:t>Phys. Rev. </a:t>
            </a:r>
            <a:r>
              <a:rPr lang="en-US" sz="2300" i="1" dirty="0" err="1"/>
              <a:t>Lett</a:t>
            </a:r>
            <a:r>
              <a:rPr lang="en-US" sz="2300" i="1" dirty="0"/>
              <a:t>.</a:t>
            </a:r>
            <a:r>
              <a:rPr lang="en-US" sz="2300" dirty="0"/>
              <a:t> </a:t>
            </a:r>
            <a:r>
              <a:rPr lang="en-US" sz="2300" b="1" dirty="0"/>
              <a:t>2013</a:t>
            </a:r>
            <a:r>
              <a:rPr lang="en-US" sz="2300" dirty="0"/>
              <a:t>, </a:t>
            </a:r>
            <a:r>
              <a:rPr lang="en-US" sz="2300" i="1" dirty="0"/>
              <a:t>111</a:t>
            </a:r>
            <a:r>
              <a:rPr lang="en-US" sz="2300" dirty="0"/>
              <a:t> (23), 230602.</a:t>
            </a:r>
          </a:p>
          <a:p>
            <a:pPr marL="0" indent="0">
              <a:buNone/>
            </a:pPr>
            <a:r>
              <a:rPr lang="en-US" sz="2300" dirty="0"/>
              <a:t>(3) 	Pfaendtner, J.; </a:t>
            </a:r>
            <a:r>
              <a:rPr lang="en-US" sz="2300" dirty="0" err="1"/>
              <a:t>Bonomi</a:t>
            </a:r>
            <a:r>
              <a:rPr lang="en-US" sz="2300" dirty="0"/>
              <a:t>, M. Efficient Sampling of High-Dimensional Free-Energy Landscapes with Parallel Bias Metadynamics. </a:t>
            </a:r>
            <a:r>
              <a:rPr lang="en-US" sz="2300" i="1" dirty="0"/>
              <a:t>J. Chem. Theory </a:t>
            </a:r>
            <a:r>
              <a:rPr lang="en-US" sz="2300" i="1" dirty="0" err="1"/>
              <a:t>Comput</a:t>
            </a:r>
            <a:r>
              <a:rPr lang="en-US" sz="2300" i="1" dirty="0"/>
              <a:t>.</a:t>
            </a:r>
            <a:r>
              <a:rPr lang="en-US" sz="2300" dirty="0"/>
              <a:t> </a:t>
            </a:r>
            <a:r>
              <a:rPr lang="en-US" sz="2300" b="1" dirty="0"/>
              <a:t>2015</a:t>
            </a:r>
            <a:r>
              <a:rPr lang="en-US" sz="2300" dirty="0"/>
              <a:t>, </a:t>
            </a:r>
            <a:r>
              <a:rPr lang="en-US" sz="2300" i="1" dirty="0"/>
              <a:t>11</a:t>
            </a:r>
            <a:r>
              <a:rPr lang="en-US" sz="2300" dirty="0"/>
              <a:t> (11), 5062–5067.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36519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600" dirty="0"/>
              <a:t>(1) 	</a:t>
            </a:r>
            <a:r>
              <a:rPr lang="en-US" sz="1600" dirty="0" err="1"/>
              <a:t>Valsson</a:t>
            </a:r>
            <a:r>
              <a:rPr lang="en-US" sz="1600" dirty="0"/>
              <a:t>, O.; </a:t>
            </a:r>
            <a:r>
              <a:rPr lang="en-US" sz="1600" dirty="0" err="1"/>
              <a:t>Tiwary</a:t>
            </a:r>
            <a:r>
              <a:rPr lang="en-US" sz="1600" dirty="0"/>
              <a:t>, P.; </a:t>
            </a:r>
            <a:r>
              <a:rPr lang="en-US" sz="1600" dirty="0" err="1"/>
              <a:t>Parrinello</a:t>
            </a:r>
            <a:r>
              <a:rPr lang="en-US" sz="1600" dirty="0"/>
              <a:t>, M. Enhancing Important Fluctuations: Rare Events and Metadynamics from a Conceptual Viewpoint. </a:t>
            </a:r>
            <a:r>
              <a:rPr lang="en-US" sz="1600" i="1" dirty="0" err="1"/>
              <a:t>Annu</a:t>
            </a:r>
            <a:r>
              <a:rPr lang="en-US" sz="1600" i="1" dirty="0"/>
              <a:t>. Rev. Phys. Chem.</a:t>
            </a:r>
            <a:r>
              <a:rPr lang="en-US" sz="1600" dirty="0"/>
              <a:t> </a:t>
            </a:r>
            <a:r>
              <a:rPr lang="en-US" sz="1600" b="1" dirty="0"/>
              <a:t>2016</a:t>
            </a:r>
            <a:r>
              <a:rPr lang="en-US" sz="1600" dirty="0"/>
              <a:t>, </a:t>
            </a:r>
            <a:r>
              <a:rPr lang="en-US" sz="1600" i="1" dirty="0"/>
              <a:t>67</a:t>
            </a:r>
            <a:r>
              <a:rPr lang="en-US" sz="1600" dirty="0"/>
              <a:t>, 159–184.</a:t>
            </a:r>
          </a:p>
          <a:p>
            <a:r>
              <a:rPr lang="en-US" sz="1600" dirty="0"/>
              <a:t>(2) 	</a:t>
            </a:r>
            <a:r>
              <a:rPr lang="en-US" sz="1600" dirty="0" err="1"/>
              <a:t>Barducci</a:t>
            </a:r>
            <a:r>
              <a:rPr lang="en-US" sz="1600" dirty="0"/>
              <a:t>, A.; </a:t>
            </a:r>
            <a:r>
              <a:rPr lang="en-US" sz="1600" dirty="0" err="1"/>
              <a:t>Bonomi</a:t>
            </a:r>
            <a:r>
              <a:rPr lang="en-US" sz="1600" dirty="0"/>
              <a:t>, M.; </a:t>
            </a:r>
            <a:r>
              <a:rPr lang="en-US" sz="1600" dirty="0" err="1"/>
              <a:t>Parrinello</a:t>
            </a:r>
            <a:r>
              <a:rPr lang="en-US" sz="1600" dirty="0"/>
              <a:t>, M. Metadynamics. </a:t>
            </a:r>
            <a:r>
              <a:rPr lang="en-US" sz="1600" i="1" dirty="0"/>
              <a:t>Wiley </a:t>
            </a:r>
            <a:r>
              <a:rPr lang="en-US" sz="1600" i="1" dirty="0" err="1"/>
              <a:t>Interdiscip</a:t>
            </a:r>
            <a:r>
              <a:rPr lang="en-US" sz="1600" i="1" dirty="0"/>
              <a:t>. Rev. </a:t>
            </a:r>
            <a:r>
              <a:rPr lang="en-US" sz="1600" i="1" dirty="0" err="1"/>
              <a:t>Comput</a:t>
            </a:r>
            <a:r>
              <a:rPr lang="en-US" sz="1600" i="1" dirty="0"/>
              <a:t>. Mol. Sci.</a:t>
            </a:r>
            <a:r>
              <a:rPr lang="en-US" sz="1600" dirty="0"/>
              <a:t> </a:t>
            </a:r>
            <a:r>
              <a:rPr lang="en-US" sz="1600" b="1" dirty="0"/>
              <a:t>2011</a:t>
            </a:r>
            <a:r>
              <a:rPr lang="en-US" sz="1600" dirty="0"/>
              <a:t>, </a:t>
            </a:r>
            <a:r>
              <a:rPr lang="en-US" sz="1600" i="1" dirty="0"/>
              <a:t>1</a:t>
            </a:r>
            <a:r>
              <a:rPr lang="en-US" sz="1600" dirty="0"/>
              <a:t> (5), 826–843.</a:t>
            </a:r>
          </a:p>
          <a:p>
            <a:r>
              <a:rPr lang="en-US" sz="1600" dirty="0"/>
              <a:t>(3) 	</a:t>
            </a:r>
            <a:r>
              <a:rPr lang="en-US" sz="1600" dirty="0" err="1"/>
              <a:t>Zheng</a:t>
            </a:r>
            <a:r>
              <a:rPr lang="en-US" sz="1600" dirty="0"/>
              <a:t>, S.; Pfaendtner, J. Enhanced Sampling of Chemical and Biochemical Reactions with Metadynamics. </a:t>
            </a:r>
            <a:r>
              <a:rPr lang="en-US" sz="1600" i="1" dirty="0"/>
              <a:t>Mol. </a:t>
            </a:r>
            <a:r>
              <a:rPr lang="en-US" sz="1600" i="1" dirty="0" err="1"/>
              <a:t>Simul</a:t>
            </a:r>
            <a:r>
              <a:rPr lang="en-US" sz="1600" i="1" dirty="0"/>
              <a:t>.</a:t>
            </a:r>
            <a:r>
              <a:rPr lang="en-US" sz="1600" dirty="0"/>
              <a:t> </a:t>
            </a:r>
            <a:r>
              <a:rPr lang="en-US" sz="1600" b="1" dirty="0"/>
              <a:t>2014</a:t>
            </a:r>
            <a:r>
              <a:rPr lang="en-US" sz="1600" dirty="0"/>
              <a:t>, </a:t>
            </a:r>
            <a:r>
              <a:rPr lang="en-US" sz="1600" i="1" dirty="0"/>
              <a:t>41</a:t>
            </a:r>
            <a:r>
              <a:rPr lang="en-US" sz="1600" dirty="0"/>
              <a:t> (1–3), 55–72</a:t>
            </a:r>
            <a:r>
              <a:rPr lang="en-US" sz="1600" dirty="0" smtClean="0"/>
              <a:t>.</a:t>
            </a:r>
          </a:p>
          <a:p>
            <a:r>
              <a:rPr lang="en-US" sz="1600" dirty="0" smtClean="0">
                <a:hlinkClick r:id="rId2"/>
              </a:rPr>
              <a:t>http://www.plumed.org</a:t>
            </a:r>
            <a:endParaRPr lang="en-US" sz="1600" dirty="0" smtClean="0"/>
          </a:p>
          <a:p>
            <a:r>
              <a:rPr lang="mr-IN" sz="1600" dirty="0">
                <a:hlinkClick r:id="rId3"/>
              </a:rPr>
              <a:t>http://</a:t>
            </a:r>
            <a:r>
              <a:rPr lang="mr-IN" sz="1600" dirty="0" smtClean="0">
                <a:hlinkClick r:id="rId3"/>
              </a:rPr>
              <a:t>dx.doi.org/10.1016/0021-9991(77)90121-8</a:t>
            </a:r>
            <a:endParaRPr lang="en-US" sz="1600" dirty="0" smtClean="0"/>
          </a:p>
          <a:p>
            <a:r>
              <a:rPr lang="en-US" sz="1600" dirty="0" smtClean="0"/>
              <a:t>McQuarrie</a:t>
            </a:r>
          </a:p>
          <a:p>
            <a:r>
              <a:rPr lang="en-US" sz="1600" dirty="0" err="1" smtClean="0"/>
              <a:t>Frenkel</a:t>
            </a:r>
            <a:r>
              <a:rPr lang="en-US" sz="1600" dirty="0" smtClean="0"/>
              <a:t> &amp; Smit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5629201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MD -&gt; Energy </a:t>
            </a:r>
            <a:r>
              <a:rPr lang="en-US" dirty="0" smtClean="0"/>
              <a:t>Landscape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Probability </a:t>
            </a:r>
            <a:r>
              <a:rPr lang="en-US" dirty="0" smtClean="0"/>
              <a:t>of a given state is connected with the free energy of the </a:t>
            </a:r>
            <a:r>
              <a:rPr lang="en-US" dirty="0" smtClean="0"/>
              <a:t>state</a:t>
            </a:r>
          </a:p>
          <a:p>
            <a:pPr lvl="1"/>
            <a:r>
              <a:rPr lang="en-US" dirty="0" smtClean="0"/>
              <a:t>Not NVE</a:t>
            </a:r>
            <a:endParaRPr lang="en-US" dirty="0" smtClean="0"/>
          </a:p>
          <a:p>
            <a:pPr lvl="1"/>
            <a:r>
              <a:rPr lang="en-US" dirty="0" smtClean="0">
                <a:sym typeface="Wingdings"/>
              </a:rPr>
              <a:t>F(s) = -</a:t>
            </a:r>
            <a:r>
              <a:rPr lang="en-US" dirty="0" err="1" smtClean="0">
                <a:sym typeface="Wingdings"/>
              </a:rPr>
              <a:t>k</a:t>
            </a:r>
            <a:r>
              <a:rPr lang="en-US" baseline="-25000" dirty="0" err="1" smtClean="0">
                <a:sym typeface="Wingdings"/>
              </a:rPr>
              <a:t>B</a:t>
            </a:r>
            <a:r>
              <a:rPr lang="en-US" dirty="0" err="1" smtClean="0">
                <a:sym typeface="Wingdings"/>
              </a:rPr>
              <a:t>T</a:t>
            </a:r>
            <a:r>
              <a:rPr lang="en-US" dirty="0" smtClean="0">
                <a:sym typeface="Wingdings"/>
              </a:rPr>
              <a:t> ln(P(s))</a:t>
            </a:r>
            <a:endParaRPr lang="en-US" dirty="0" smtClean="0"/>
          </a:p>
          <a:p>
            <a:pPr lvl="1"/>
            <a:r>
              <a:rPr lang="en-US" dirty="0" smtClean="0"/>
              <a:t>See McQuarrie or </a:t>
            </a:r>
            <a:r>
              <a:rPr lang="en-US" dirty="0" err="1" smtClean="0"/>
              <a:t>Frenkel</a:t>
            </a:r>
            <a:r>
              <a:rPr lang="en-US" dirty="0" smtClean="0"/>
              <a:t> &amp; Smit for Stat </a:t>
            </a:r>
            <a:r>
              <a:rPr lang="en-US" dirty="0" err="1" smtClean="0"/>
              <a:t>Mech</a:t>
            </a:r>
            <a:r>
              <a:rPr lang="en-US" dirty="0" smtClean="0"/>
              <a:t> Rev.</a:t>
            </a:r>
          </a:p>
          <a:p>
            <a:r>
              <a:rPr lang="en-US" dirty="0" smtClean="0"/>
              <a:t>Standard MD</a:t>
            </a:r>
          </a:p>
          <a:p>
            <a:pPr lvl="1"/>
            <a:r>
              <a:rPr lang="en-US" dirty="0" smtClean="0"/>
              <a:t>Run simulation, keep track of how often states are visited (i.e. CV values typically in grid form)</a:t>
            </a:r>
          </a:p>
          <a:p>
            <a:pPr lvl="1"/>
            <a:r>
              <a:rPr lang="en-US" dirty="0" smtClean="0"/>
              <a:t>Setup normalized histogram to get P based on counts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08198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Why Bother w/ ES?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MD is expensive:</a:t>
            </a:r>
          </a:p>
          <a:p>
            <a:pPr lvl="1"/>
            <a:r>
              <a:rPr lang="en-US" dirty="0" smtClean="0"/>
              <a:t>Time scale of integration &lt;&lt; Time scale of transitions</a:t>
            </a:r>
          </a:p>
          <a:p>
            <a:pPr lvl="1"/>
            <a:r>
              <a:rPr lang="en-US" dirty="0" smtClean="0"/>
              <a:t>Waste time exploring un-interesting phase space</a:t>
            </a:r>
          </a:p>
          <a:p>
            <a:pPr lvl="1"/>
            <a:r>
              <a:rPr lang="en-US" dirty="0" smtClean="0"/>
              <a:t>Dynamic information requires multiple events</a:t>
            </a:r>
          </a:p>
          <a:p>
            <a:r>
              <a:rPr lang="en-US" dirty="0" smtClean="0"/>
              <a:t>Enhanced sampling methods reduce computation time spent characterizing systems!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6" name="Picture 5" descr="movieframe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8533" y="1212596"/>
            <a:ext cx="6492240" cy="5093208"/>
          </a:xfrm>
          <a:prstGeom prst="rect">
            <a:avLst/>
          </a:prstGeom>
        </p:spPr>
      </p:pic>
      <p:pic>
        <p:nvPicPr>
          <p:cNvPr id="7" name="Picture 6" descr="movieframe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8533" y="1212596"/>
            <a:ext cx="6492240" cy="5093208"/>
          </a:xfrm>
          <a:prstGeom prst="rect">
            <a:avLst/>
          </a:prstGeom>
        </p:spPr>
      </p:pic>
      <p:pic>
        <p:nvPicPr>
          <p:cNvPr id="8" name="Picture 7" descr="movieframe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8533" y="1212596"/>
            <a:ext cx="6492240" cy="5093208"/>
          </a:xfrm>
          <a:prstGeom prst="rect">
            <a:avLst/>
          </a:prstGeom>
        </p:spPr>
      </p:pic>
      <p:pic>
        <p:nvPicPr>
          <p:cNvPr id="10" name="Picture 9" descr="movieframe5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8533" y="1212596"/>
            <a:ext cx="6492240" cy="5093208"/>
          </a:xfrm>
          <a:prstGeom prst="rect">
            <a:avLst/>
          </a:prstGeom>
        </p:spPr>
      </p:pic>
      <p:pic>
        <p:nvPicPr>
          <p:cNvPr id="11" name="Picture 10" descr="movieframe7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8533" y="1212596"/>
            <a:ext cx="6492240" cy="5093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931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Umbrella Sampling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271" y="1554696"/>
            <a:ext cx="6820525" cy="4547016"/>
          </a:xfrm>
        </p:spPr>
      </p:pic>
      <p:sp>
        <p:nvSpPr>
          <p:cNvPr id="5" name="TextBox 4"/>
          <p:cNvSpPr txBox="1"/>
          <p:nvPr/>
        </p:nvSpPr>
        <p:spPr>
          <a:xfrm>
            <a:off x="3882453" y="2083633"/>
            <a:ext cx="2406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rgbClr val="0500FF"/>
                </a:solidFill>
              </a:rPr>
              <a:t>P</a:t>
            </a:r>
            <a:r>
              <a:rPr lang="en-US" baseline="-25000" dirty="0" err="1" smtClean="0">
                <a:solidFill>
                  <a:srgbClr val="0500FF"/>
                </a:solidFill>
              </a:rPr>
              <a:t>target</a:t>
            </a:r>
            <a:r>
              <a:rPr lang="en-US" dirty="0" smtClean="0">
                <a:solidFill>
                  <a:srgbClr val="0500FF"/>
                </a:solidFill>
              </a:rPr>
              <a:t>(s) </a:t>
            </a:r>
            <a:r>
              <a:rPr lang="en-US" dirty="0" smtClean="0">
                <a:solidFill>
                  <a:srgbClr val="0500FF"/>
                </a:solidFill>
              </a:rPr>
              <a:t>= </a:t>
            </a:r>
            <a:r>
              <a:rPr lang="en-US" dirty="0" err="1" smtClean="0">
                <a:solidFill>
                  <a:srgbClr val="0500FF"/>
                </a:solidFill>
              </a:rPr>
              <a:t>exp</a:t>
            </a:r>
            <a:r>
              <a:rPr lang="en-US" dirty="0" smtClean="0">
                <a:solidFill>
                  <a:srgbClr val="0500FF"/>
                </a:solidFill>
              </a:rPr>
              <a:t>(-</a:t>
            </a:r>
            <a:r>
              <a:rPr lang="en-US" dirty="0" smtClean="0">
                <a:solidFill>
                  <a:srgbClr val="0500FF"/>
                </a:solidFill>
              </a:rPr>
              <a:t>F(s)/</a:t>
            </a:r>
            <a:r>
              <a:rPr lang="en-US" dirty="0" err="1" smtClean="0">
                <a:solidFill>
                  <a:srgbClr val="0500FF"/>
                </a:solidFill>
              </a:rPr>
              <a:t>k</a:t>
            </a:r>
            <a:r>
              <a:rPr lang="en-US" baseline="-25000" dirty="0" err="1" smtClean="0">
                <a:solidFill>
                  <a:srgbClr val="0500FF"/>
                </a:solidFill>
              </a:rPr>
              <a:t>B</a:t>
            </a:r>
            <a:r>
              <a:rPr lang="en-US" dirty="0" err="1" smtClean="0">
                <a:solidFill>
                  <a:srgbClr val="0500FF"/>
                </a:solidFill>
              </a:rPr>
              <a:t>T</a:t>
            </a:r>
            <a:r>
              <a:rPr lang="en-US" dirty="0" smtClean="0">
                <a:solidFill>
                  <a:srgbClr val="0500FF"/>
                </a:solidFill>
              </a:rPr>
              <a:t>)</a:t>
            </a:r>
            <a:endParaRPr lang="en-US" dirty="0">
              <a:solidFill>
                <a:srgbClr val="0500FF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1422934"/>
            <a:ext cx="175740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Note: for this</a:t>
            </a:r>
          </a:p>
          <a:p>
            <a:r>
              <a:rPr lang="en-US" dirty="0" smtClean="0"/>
              <a:t>Analytical case</a:t>
            </a:r>
          </a:p>
          <a:p>
            <a:r>
              <a:rPr lang="en-US" dirty="0" smtClean="0"/>
              <a:t>F and U are </a:t>
            </a:r>
          </a:p>
          <a:p>
            <a:r>
              <a:rPr lang="en-US" dirty="0"/>
              <a:t>i</a:t>
            </a:r>
            <a:r>
              <a:rPr lang="en-US" dirty="0" smtClean="0"/>
              <a:t>nterchangeable.</a:t>
            </a:r>
          </a:p>
          <a:p>
            <a:r>
              <a:rPr lang="en-US" dirty="0" smtClean="0"/>
              <a:t>Lit. will use U in </a:t>
            </a:r>
          </a:p>
          <a:p>
            <a:r>
              <a:rPr lang="en-US" dirty="0" smtClean="0"/>
              <a:t>Equations.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22570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Umbrella Sampling 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882453" y="2083633"/>
            <a:ext cx="1927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rgbClr val="0500FF"/>
                </a:solidFill>
              </a:rPr>
              <a:t>P</a:t>
            </a:r>
            <a:r>
              <a:rPr lang="en-US" baseline="-25000" dirty="0" err="1" smtClean="0">
                <a:solidFill>
                  <a:srgbClr val="0500FF"/>
                </a:solidFill>
              </a:rPr>
              <a:t>target</a:t>
            </a:r>
            <a:r>
              <a:rPr lang="en-US" dirty="0" smtClean="0">
                <a:solidFill>
                  <a:srgbClr val="0500FF"/>
                </a:solidFill>
              </a:rPr>
              <a:t> = </a:t>
            </a:r>
            <a:r>
              <a:rPr lang="en-US" dirty="0" err="1" smtClean="0">
                <a:solidFill>
                  <a:srgbClr val="0500FF"/>
                </a:solidFill>
              </a:rPr>
              <a:t>exp</a:t>
            </a:r>
            <a:r>
              <a:rPr lang="en-US" dirty="0" smtClean="0">
                <a:solidFill>
                  <a:srgbClr val="0500FF"/>
                </a:solidFill>
              </a:rPr>
              <a:t>(-F/</a:t>
            </a:r>
            <a:r>
              <a:rPr lang="en-US" dirty="0" err="1" smtClean="0">
                <a:solidFill>
                  <a:srgbClr val="0500FF"/>
                </a:solidFill>
              </a:rPr>
              <a:t>k</a:t>
            </a:r>
            <a:r>
              <a:rPr lang="en-US" baseline="-25000" dirty="0" err="1" smtClean="0">
                <a:solidFill>
                  <a:srgbClr val="0500FF"/>
                </a:solidFill>
              </a:rPr>
              <a:t>B</a:t>
            </a:r>
            <a:r>
              <a:rPr lang="en-US" dirty="0" err="1" smtClean="0">
                <a:solidFill>
                  <a:srgbClr val="0500FF"/>
                </a:solidFill>
              </a:rPr>
              <a:t>T</a:t>
            </a:r>
            <a:r>
              <a:rPr lang="en-US" dirty="0" smtClean="0">
                <a:solidFill>
                  <a:srgbClr val="0500FF"/>
                </a:solidFill>
              </a:rPr>
              <a:t>)</a:t>
            </a:r>
            <a:endParaRPr lang="en-US" dirty="0">
              <a:solidFill>
                <a:srgbClr val="0500FF"/>
              </a:solidFill>
            </a:endParaRP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288" y="1544637"/>
            <a:ext cx="6821424" cy="4547615"/>
          </a:xfrm>
        </p:spPr>
      </p:pic>
      <p:sp>
        <p:nvSpPr>
          <p:cNvPr id="10" name="TextBox 9"/>
          <p:cNvSpPr txBox="1"/>
          <p:nvPr/>
        </p:nvSpPr>
        <p:spPr>
          <a:xfrm>
            <a:off x="4005067" y="2083633"/>
            <a:ext cx="2449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rgbClr val="0500FF"/>
                </a:solidFill>
              </a:rPr>
              <a:t>P</a:t>
            </a:r>
            <a:r>
              <a:rPr lang="en-US" baseline="-25000" dirty="0" err="1" smtClean="0">
                <a:solidFill>
                  <a:srgbClr val="0500FF"/>
                </a:solidFill>
              </a:rPr>
              <a:t>target</a:t>
            </a:r>
            <a:r>
              <a:rPr lang="en-US" dirty="0" smtClean="0">
                <a:solidFill>
                  <a:srgbClr val="0500FF"/>
                </a:solidFill>
              </a:rPr>
              <a:t> (s) = </a:t>
            </a:r>
            <a:r>
              <a:rPr lang="en-US" dirty="0" err="1" smtClean="0">
                <a:solidFill>
                  <a:srgbClr val="0500FF"/>
                </a:solidFill>
              </a:rPr>
              <a:t>exp</a:t>
            </a:r>
            <a:r>
              <a:rPr lang="en-US" dirty="0" smtClean="0">
                <a:solidFill>
                  <a:srgbClr val="0500FF"/>
                </a:solidFill>
              </a:rPr>
              <a:t>(-F(s)/</a:t>
            </a:r>
            <a:r>
              <a:rPr lang="en-US" dirty="0" err="1" smtClean="0">
                <a:solidFill>
                  <a:srgbClr val="0500FF"/>
                </a:solidFill>
              </a:rPr>
              <a:t>k</a:t>
            </a:r>
            <a:r>
              <a:rPr lang="en-US" baseline="-25000" dirty="0" err="1" smtClean="0">
                <a:solidFill>
                  <a:srgbClr val="0500FF"/>
                </a:solidFill>
              </a:rPr>
              <a:t>B</a:t>
            </a:r>
            <a:r>
              <a:rPr lang="en-US" dirty="0" err="1" smtClean="0">
                <a:solidFill>
                  <a:srgbClr val="0500FF"/>
                </a:solidFill>
              </a:rPr>
              <a:t>T</a:t>
            </a:r>
            <a:r>
              <a:rPr lang="en-US" dirty="0" smtClean="0">
                <a:solidFill>
                  <a:srgbClr val="0500FF"/>
                </a:solidFill>
              </a:rPr>
              <a:t>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624802" y="4161344"/>
            <a:ext cx="303031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Lets add a static bias (</a:t>
            </a:r>
            <a:r>
              <a:rPr lang="en-US" dirty="0" err="1" smtClean="0"/>
              <a:t>V</a:t>
            </a:r>
            <a:r>
              <a:rPr lang="en-US" baseline="-25000" dirty="0" err="1" smtClean="0"/>
              <a:t>bias</a:t>
            </a:r>
            <a:r>
              <a:rPr lang="en-US" dirty="0" smtClean="0"/>
              <a:t>)</a:t>
            </a:r>
          </a:p>
          <a:p>
            <a:r>
              <a:rPr lang="en-US" dirty="0" smtClean="0"/>
              <a:t>to force our system to </a:t>
            </a:r>
          </a:p>
          <a:p>
            <a:r>
              <a:rPr lang="en-US" dirty="0" smtClean="0"/>
              <a:t>high energy states. </a:t>
            </a:r>
          </a:p>
          <a:p>
            <a:r>
              <a:rPr lang="en-US" dirty="0" smtClean="0"/>
              <a:t>Harmonic restraint in this case</a:t>
            </a:r>
          </a:p>
        </p:txBody>
      </p:sp>
    </p:spTree>
    <p:extLst>
      <p:ext uri="{BB962C8B-B14F-4D97-AF65-F5344CB8AC3E}">
        <p14:creationId xmlns:p14="http://schemas.microsoft.com/office/powerpoint/2010/main" val="9461522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Umbrella Sampling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288" y="1417638"/>
            <a:ext cx="6821424" cy="4547616"/>
          </a:xfrm>
        </p:spPr>
      </p:pic>
      <p:sp>
        <p:nvSpPr>
          <p:cNvPr id="6" name="TextBox 5"/>
          <p:cNvSpPr txBox="1"/>
          <p:nvPr/>
        </p:nvSpPr>
        <p:spPr>
          <a:xfrm>
            <a:off x="3429000" y="2237472"/>
            <a:ext cx="4012958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Sum the bias potential and</a:t>
            </a:r>
          </a:p>
          <a:p>
            <a:r>
              <a:rPr lang="en-US" dirty="0" smtClean="0"/>
              <a:t>the underlying target potential together</a:t>
            </a:r>
          </a:p>
          <a:p>
            <a:r>
              <a:rPr lang="en-US" dirty="0" smtClean="0"/>
              <a:t>and we can sample higher, less</a:t>
            </a:r>
          </a:p>
          <a:p>
            <a:r>
              <a:rPr lang="en-US" dirty="0" smtClean="0"/>
              <a:t>regions with a probability distribution of </a:t>
            </a:r>
          </a:p>
          <a:p>
            <a:r>
              <a:rPr lang="en-US" dirty="0" err="1" smtClean="0">
                <a:solidFill>
                  <a:srgbClr val="FF0000"/>
                </a:solidFill>
              </a:rPr>
              <a:t>P</a:t>
            </a:r>
            <a:r>
              <a:rPr lang="en-US" baseline="-25000" dirty="0" err="1" smtClean="0">
                <a:solidFill>
                  <a:srgbClr val="FF0000"/>
                </a:solidFill>
              </a:rPr>
              <a:t>target+bias</a:t>
            </a:r>
            <a:r>
              <a:rPr lang="en-US" dirty="0" smtClean="0">
                <a:solidFill>
                  <a:srgbClr val="FF0000"/>
                </a:solidFill>
              </a:rPr>
              <a:t> = </a:t>
            </a:r>
            <a:r>
              <a:rPr lang="en-US" dirty="0" err="1" smtClean="0">
                <a:solidFill>
                  <a:srgbClr val="FF0000"/>
                </a:solidFill>
              </a:rPr>
              <a:t>exp</a:t>
            </a:r>
            <a:r>
              <a:rPr lang="en-US" dirty="0" smtClean="0">
                <a:solidFill>
                  <a:srgbClr val="FF0000"/>
                </a:solidFill>
              </a:rPr>
              <a:t>(-β(</a:t>
            </a:r>
            <a:r>
              <a:rPr lang="en-US" dirty="0" err="1" smtClean="0">
                <a:solidFill>
                  <a:srgbClr val="FF0000"/>
                </a:solidFill>
              </a:rPr>
              <a:t>F+V</a:t>
            </a:r>
            <a:r>
              <a:rPr lang="en-US" baseline="-25000" dirty="0" err="1" smtClean="0">
                <a:solidFill>
                  <a:srgbClr val="FF0000"/>
                </a:solidFill>
              </a:rPr>
              <a:t>Bias</a:t>
            </a:r>
            <a:r>
              <a:rPr lang="en-US" dirty="0" smtClean="0">
                <a:solidFill>
                  <a:srgbClr val="FF0000"/>
                </a:solidFill>
              </a:rPr>
              <a:t>))</a:t>
            </a:r>
          </a:p>
          <a:p>
            <a:endParaRPr lang="en-US" dirty="0" smtClean="0">
              <a:solidFill>
                <a:srgbClr val="FF0000"/>
              </a:solidFill>
            </a:endParaRPr>
          </a:p>
          <a:p>
            <a:r>
              <a:rPr lang="en-US" dirty="0" smtClean="0"/>
              <a:t>These are all functions of 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25474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Umbrella Sampling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288" y="1417638"/>
            <a:ext cx="6821424" cy="4547616"/>
          </a:xfrm>
        </p:spPr>
      </p:pic>
      <p:sp>
        <p:nvSpPr>
          <p:cNvPr id="6" name="TextBox 5"/>
          <p:cNvSpPr txBox="1"/>
          <p:nvPr/>
        </p:nvSpPr>
        <p:spPr>
          <a:xfrm>
            <a:off x="3429000" y="2237472"/>
            <a:ext cx="401295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Sum the bias potential and</a:t>
            </a:r>
          </a:p>
          <a:p>
            <a:r>
              <a:rPr lang="en-US" dirty="0" smtClean="0"/>
              <a:t>the underlying target potential together</a:t>
            </a:r>
          </a:p>
          <a:p>
            <a:r>
              <a:rPr lang="en-US" dirty="0" smtClean="0"/>
              <a:t>and we can sample higher, less</a:t>
            </a:r>
          </a:p>
          <a:p>
            <a:r>
              <a:rPr lang="en-US" dirty="0" smtClean="0"/>
              <a:t>regions with a probability distribution of </a:t>
            </a:r>
          </a:p>
          <a:p>
            <a:r>
              <a:rPr lang="en-US" dirty="0" err="1" smtClean="0">
                <a:solidFill>
                  <a:srgbClr val="FF0000"/>
                </a:solidFill>
              </a:rPr>
              <a:t>P</a:t>
            </a:r>
            <a:r>
              <a:rPr lang="en-US" baseline="-25000" dirty="0" err="1" smtClean="0">
                <a:solidFill>
                  <a:srgbClr val="FF0000"/>
                </a:solidFill>
              </a:rPr>
              <a:t>target+bias</a:t>
            </a:r>
            <a:r>
              <a:rPr lang="en-US" dirty="0" smtClean="0">
                <a:solidFill>
                  <a:srgbClr val="FF0000"/>
                </a:solidFill>
              </a:rPr>
              <a:t> = </a:t>
            </a:r>
            <a:r>
              <a:rPr lang="en-US" dirty="0" err="1" smtClean="0">
                <a:solidFill>
                  <a:srgbClr val="FF0000"/>
                </a:solidFill>
              </a:rPr>
              <a:t>exp</a:t>
            </a:r>
            <a:r>
              <a:rPr lang="en-US" dirty="0" smtClean="0">
                <a:solidFill>
                  <a:srgbClr val="FF0000"/>
                </a:solidFill>
              </a:rPr>
              <a:t>(-β(</a:t>
            </a:r>
            <a:r>
              <a:rPr lang="en-US" dirty="0" err="1" smtClean="0">
                <a:solidFill>
                  <a:srgbClr val="FF0000"/>
                </a:solidFill>
              </a:rPr>
              <a:t>F+V</a:t>
            </a:r>
            <a:r>
              <a:rPr lang="en-US" baseline="-25000" dirty="0" err="1" smtClean="0">
                <a:solidFill>
                  <a:srgbClr val="FF0000"/>
                </a:solidFill>
              </a:rPr>
              <a:t>Bias</a:t>
            </a:r>
            <a:r>
              <a:rPr lang="en-US" dirty="0" smtClean="0">
                <a:solidFill>
                  <a:srgbClr val="FF0000"/>
                </a:solidFill>
              </a:rPr>
              <a:t>))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288" y="1437944"/>
            <a:ext cx="6830568" cy="455371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505079" y="4045740"/>
            <a:ext cx="386073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Perform a series simulations with</a:t>
            </a:r>
          </a:p>
          <a:p>
            <a:r>
              <a:rPr lang="en-US" dirty="0"/>
              <a:t>w</a:t>
            </a:r>
            <a:r>
              <a:rPr lang="en-US" dirty="0" smtClean="0"/>
              <a:t>indows placed at different CV values. </a:t>
            </a:r>
          </a:p>
          <a:p>
            <a:r>
              <a:rPr lang="en-US" dirty="0" smtClean="0"/>
              <a:t>Must ensure overlap of distributions</a:t>
            </a:r>
          </a:p>
          <a:p>
            <a:r>
              <a:rPr lang="en-US" dirty="0" smtClean="0"/>
              <a:t>between adjacent windows.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01932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4882</TotalTime>
  <Words>1801</Words>
  <Application>Microsoft Macintosh PowerPoint</Application>
  <PresentationFormat>On-screen Show (4:3)</PresentationFormat>
  <Paragraphs>309</Paragraphs>
  <Slides>39</Slides>
  <Notes>0</Notes>
  <HiddenSlides>2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0" baseType="lpstr">
      <vt:lpstr>Office Theme</vt:lpstr>
      <vt:lpstr>Enhanced Sampling Methods</vt:lpstr>
      <vt:lpstr>Learning Objectives</vt:lpstr>
      <vt:lpstr>Collective Variables</vt:lpstr>
      <vt:lpstr>MD -&gt; Energy Landscape</vt:lpstr>
      <vt:lpstr>Why Bother w/ ES?</vt:lpstr>
      <vt:lpstr>Umbrella Sampling </vt:lpstr>
      <vt:lpstr>Umbrella Sampling </vt:lpstr>
      <vt:lpstr>Umbrella Sampling </vt:lpstr>
      <vt:lpstr>Umbrella Sampling </vt:lpstr>
      <vt:lpstr>Umbrella Sampling</vt:lpstr>
      <vt:lpstr>Umbrella Sampling Reweighting</vt:lpstr>
      <vt:lpstr>Umbrella Recap</vt:lpstr>
      <vt:lpstr>Switching Gears</vt:lpstr>
      <vt:lpstr>Metadynamics</vt:lpstr>
      <vt:lpstr>Metadynamics</vt:lpstr>
      <vt:lpstr>Walkthrough</vt:lpstr>
      <vt:lpstr>Walkthrough</vt:lpstr>
      <vt:lpstr>Walkthrough</vt:lpstr>
      <vt:lpstr>PowerPoint Presentation</vt:lpstr>
      <vt:lpstr>The Bias (Vbias)</vt:lpstr>
      <vt:lpstr>The Bias (Vbias)</vt:lpstr>
      <vt:lpstr>Constructing the bias</vt:lpstr>
      <vt:lpstr>Initial System</vt:lpstr>
      <vt:lpstr>10 steps in…</vt:lpstr>
      <vt:lpstr>10 steps in…</vt:lpstr>
      <vt:lpstr>20 steps in…</vt:lpstr>
      <vt:lpstr>20 steps in…</vt:lpstr>
      <vt:lpstr>30 steps in…</vt:lpstr>
      <vt:lpstr>30 steps in…</vt:lpstr>
      <vt:lpstr>Recovering a FES</vt:lpstr>
      <vt:lpstr>Converged Simulations</vt:lpstr>
      <vt:lpstr>Converged Simulations</vt:lpstr>
      <vt:lpstr>Parameter Rules</vt:lpstr>
      <vt:lpstr>Discussion/Brainstorm</vt:lpstr>
      <vt:lpstr>PLUMED</vt:lpstr>
      <vt:lpstr>PLUMED WALKTHROUGH</vt:lpstr>
      <vt:lpstr>Homework</vt:lpstr>
      <vt:lpstr>Homework (cont.)</vt:lpstr>
      <vt:lpstr>Sources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Enhanced Sampling Methods</dc:title>
  <dc:creator>Chris Fu</dc:creator>
  <cp:lastModifiedBy>Chris Fu</cp:lastModifiedBy>
  <cp:revision>60</cp:revision>
  <dcterms:created xsi:type="dcterms:W3CDTF">2017-02-02T18:19:02Z</dcterms:created>
  <dcterms:modified xsi:type="dcterms:W3CDTF">2017-02-10T19:03:40Z</dcterms:modified>
</cp:coreProperties>
</file>